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09" r:id="rId2"/>
    <p:sldId id="329" r:id="rId3"/>
    <p:sldId id="372" r:id="rId4"/>
    <p:sldId id="478" r:id="rId5"/>
    <p:sldId id="357" r:id="rId6"/>
    <p:sldId id="479" r:id="rId7"/>
    <p:sldId id="481" r:id="rId8"/>
    <p:sldId id="482" r:id="rId9"/>
    <p:sldId id="483" r:id="rId10"/>
    <p:sldId id="369" r:id="rId11"/>
    <p:sldId id="495" r:id="rId12"/>
    <p:sldId id="500" r:id="rId13"/>
    <p:sldId id="523" r:id="rId14"/>
    <p:sldId id="299" r:id="rId15"/>
    <p:sldId id="378" r:id="rId16"/>
    <p:sldId id="455" r:id="rId17"/>
    <p:sldId id="524" r:id="rId18"/>
    <p:sldId id="525" r:id="rId19"/>
    <p:sldId id="526" r:id="rId20"/>
    <p:sldId id="537" r:id="rId21"/>
    <p:sldId id="528" r:id="rId22"/>
    <p:sldId id="530" r:id="rId23"/>
    <p:sldId id="529" r:id="rId24"/>
    <p:sldId id="531" r:id="rId25"/>
    <p:sldId id="532" r:id="rId26"/>
    <p:sldId id="533" r:id="rId27"/>
    <p:sldId id="534" r:id="rId28"/>
    <p:sldId id="538" r:id="rId29"/>
    <p:sldId id="535" r:id="rId30"/>
    <p:sldId id="343" r:id="rId31"/>
    <p:sldId id="539" r:id="rId32"/>
  </p:sldIdLst>
  <p:sldSz cx="9144000" cy="6858000" type="screen4x3"/>
  <p:notesSz cx="10234613" cy="7099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27" autoAdjust="0"/>
    <p:restoredTop sz="94660"/>
  </p:normalViewPr>
  <p:slideViewPr>
    <p:cSldViewPr>
      <p:cViewPr varScale="1">
        <p:scale>
          <a:sx n="70" d="100"/>
          <a:sy n="70" d="100"/>
        </p:scale>
        <p:origin x="-140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CD1566-7921-4FC7-AEA4-7F8095F0757F}" type="doc">
      <dgm:prSet loTypeId="urn:microsoft.com/office/officeart/2005/8/layout/cycle7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DF6A9344-6782-492C-B759-5CA461FDDEB1}">
      <dgm:prSet phldrT="[Text]"/>
      <dgm:spPr/>
      <dgm:t>
        <a:bodyPr/>
        <a:lstStyle/>
        <a:p>
          <a:r>
            <a:rPr lang="en-GB" dirty="0" smtClean="0"/>
            <a:t>Water</a:t>
          </a:r>
          <a:endParaRPr lang="en-GB" dirty="0"/>
        </a:p>
      </dgm:t>
    </dgm:pt>
    <dgm:pt modelId="{0CD7E9D2-502A-4B85-84B8-FE3D4C78A12F}" type="parTrans" cxnId="{AA45E018-9E5D-4DB8-82E5-410DAB44524E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E2EAF4B8-AAC9-492C-A545-43AC35F3AE14}" type="sibTrans" cxnId="{AA45E018-9E5D-4DB8-82E5-410DAB44524E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23BE1693-3745-4E8A-B88B-1DAC38A33D39}">
      <dgm:prSet phldrT="[Text]"/>
      <dgm:spPr/>
      <dgm:t>
        <a:bodyPr/>
        <a:lstStyle/>
        <a:p>
          <a:r>
            <a:rPr lang="en-US" dirty="0" smtClean="0"/>
            <a:t>Silt</a:t>
          </a:r>
          <a:endParaRPr lang="en-GB" dirty="0"/>
        </a:p>
      </dgm:t>
    </dgm:pt>
    <dgm:pt modelId="{B405FC78-3BC1-476E-9385-1DF81E90ECAA}" type="parTrans" cxnId="{FA726B29-4A5B-4F92-AE96-D566D544C778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0E420533-1F1C-4D42-9D7D-96AA103A57F6}" type="sibTrans" cxnId="{FA726B29-4A5B-4F92-AE96-D566D544C778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5773960E-2A2C-43C6-9FE5-60FDBEDB11CC}">
      <dgm:prSet phldrT="[Text]"/>
      <dgm:spPr/>
      <dgm:t>
        <a:bodyPr/>
        <a:lstStyle/>
        <a:p>
          <a:r>
            <a:rPr lang="en-US" dirty="0" smtClean="0"/>
            <a:t>Salt</a:t>
          </a:r>
          <a:endParaRPr lang="en-GB" dirty="0"/>
        </a:p>
      </dgm:t>
    </dgm:pt>
    <dgm:pt modelId="{DBD056FD-EF80-4DC7-B913-76A36662247F}" type="parTrans" cxnId="{FDFE2D57-3749-49C1-9B12-DDD1C784A0AF}">
      <dgm:prSet/>
      <dgm:spPr/>
      <dgm:t>
        <a:bodyPr/>
        <a:lstStyle/>
        <a:p>
          <a:endParaRPr lang="en-GB">
            <a:solidFill>
              <a:schemeClr val="accent2"/>
            </a:solidFill>
          </a:endParaRPr>
        </a:p>
      </dgm:t>
    </dgm:pt>
    <dgm:pt modelId="{9255E62A-8C49-497A-9360-BC350AAAB513}" type="sibTrans" cxnId="{FDFE2D57-3749-49C1-9B12-DDD1C784A0AF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2C157C44-CFB1-4D24-98B7-F65AF3C30121}" type="pres">
      <dgm:prSet presAssocID="{9FCD1566-7921-4FC7-AEA4-7F8095F0757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FA3E754-2D37-4C39-B692-9BBA0C34BDF5}" type="pres">
      <dgm:prSet presAssocID="{DF6A9344-6782-492C-B759-5CA461FDDEB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223AA19-F3AD-4120-AF67-3EA30A857F9A}" type="pres">
      <dgm:prSet presAssocID="{E2EAF4B8-AAC9-492C-A545-43AC35F3AE14}" presName="sibTrans" presStyleLbl="sibTrans2D1" presStyleIdx="0" presStyleCnt="3" custScaleX="164080" custScaleY="201972"/>
      <dgm:spPr/>
      <dgm:t>
        <a:bodyPr/>
        <a:lstStyle/>
        <a:p>
          <a:endParaRPr lang="en-GB"/>
        </a:p>
      </dgm:t>
    </dgm:pt>
    <dgm:pt modelId="{29DE29FE-CC09-4EAD-A6C0-3427D98248BF}" type="pres">
      <dgm:prSet presAssocID="{E2EAF4B8-AAC9-492C-A545-43AC35F3AE14}" presName="connectorText" presStyleLbl="sibTrans2D1" presStyleIdx="0" presStyleCnt="3"/>
      <dgm:spPr/>
      <dgm:t>
        <a:bodyPr/>
        <a:lstStyle/>
        <a:p>
          <a:endParaRPr lang="en-GB"/>
        </a:p>
      </dgm:t>
    </dgm:pt>
    <dgm:pt modelId="{8F7191CA-102A-436D-9329-E420CF9311A2}" type="pres">
      <dgm:prSet presAssocID="{23BE1693-3745-4E8A-B88B-1DAC38A33D3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02FB78C-1148-4507-9A85-A1FD1257C5B1}" type="pres">
      <dgm:prSet presAssocID="{0E420533-1F1C-4D42-9D7D-96AA103A57F6}" presName="sibTrans" presStyleLbl="sibTrans2D1" presStyleIdx="1" presStyleCnt="3" custScaleX="124878" custScaleY="227875"/>
      <dgm:spPr/>
      <dgm:t>
        <a:bodyPr/>
        <a:lstStyle/>
        <a:p>
          <a:endParaRPr lang="en-GB"/>
        </a:p>
      </dgm:t>
    </dgm:pt>
    <dgm:pt modelId="{66E5B9CD-F8F4-4FA7-90E3-835AFBDFC9A0}" type="pres">
      <dgm:prSet presAssocID="{0E420533-1F1C-4D42-9D7D-96AA103A57F6}" presName="connectorText" presStyleLbl="sibTrans2D1" presStyleIdx="1" presStyleCnt="3"/>
      <dgm:spPr/>
      <dgm:t>
        <a:bodyPr/>
        <a:lstStyle/>
        <a:p>
          <a:endParaRPr lang="en-GB"/>
        </a:p>
      </dgm:t>
    </dgm:pt>
    <dgm:pt modelId="{355B1530-9A92-44BA-98AE-F571C96EF0E6}" type="pres">
      <dgm:prSet presAssocID="{5773960E-2A2C-43C6-9FE5-60FDBEDB11C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89FDC76-BF5E-4EE6-9461-4153452AA44C}" type="pres">
      <dgm:prSet presAssocID="{9255E62A-8C49-497A-9360-BC350AAAB513}" presName="sibTrans" presStyleLbl="sibTrans2D1" presStyleIdx="2" presStyleCnt="3" custScaleX="173686" custScaleY="209678"/>
      <dgm:spPr/>
      <dgm:t>
        <a:bodyPr/>
        <a:lstStyle/>
        <a:p>
          <a:endParaRPr lang="en-GB"/>
        </a:p>
      </dgm:t>
    </dgm:pt>
    <dgm:pt modelId="{1171C97D-D5EB-4289-901F-E56AA7B2127D}" type="pres">
      <dgm:prSet presAssocID="{9255E62A-8C49-497A-9360-BC350AAAB513}" presName="connectorText" presStyleLbl="sibTrans2D1" presStyleIdx="2" presStyleCnt="3"/>
      <dgm:spPr/>
      <dgm:t>
        <a:bodyPr/>
        <a:lstStyle/>
        <a:p>
          <a:endParaRPr lang="en-GB"/>
        </a:p>
      </dgm:t>
    </dgm:pt>
  </dgm:ptLst>
  <dgm:cxnLst>
    <dgm:cxn modelId="{A49F7C15-FF67-4645-A2D4-2AD0E6092E3E}" type="presOf" srcId="{0E420533-1F1C-4D42-9D7D-96AA103A57F6}" destId="{66E5B9CD-F8F4-4FA7-90E3-835AFBDFC9A0}" srcOrd="1" destOrd="0" presId="urn:microsoft.com/office/officeart/2005/8/layout/cycle7"/>
    <dgm:cxn modelId="{FA726B29-4A5B-4F92-AE96-D566D544C778}" srcId="{9FCD1566-7921-4FC7-AEA4-7F8095F0757F}" destId="{23BE1693-3745-4E8A-B88B-1DAC38A33D39}" srcOrd="1" destOrd="0" parTransId="{B405FC78-3BC1-476E-9385-1DF81E90ECAA}" sibTransId="{0E420533-1F1C-4D42-9D7D-96AA103A57F6}"/>
    <dgm:cxn modelId="{58C19DD0-E125-44BC-82E7-B642039F5719}" type="presOf" srcId="{5773960E-2A2C-43C6-9FE5-60FDBEDB11CC}" destId="{355B1530-9A92-44BA-98AE-F571C96EF0E6}" srcOrd="0" destOrd="0" presId="urn:microsoft.com/office/officeart/2005/8/layout/cycle7"/>
    <dgm:cxn modelId="{9524F2F8-E9F6-4BE7-9533-53C46AF62E7F}" type="presOf" srcId="{9255E62A-8C49-497A-9360-BC350AAAB513}" destId="{1171C97D-D5EB-4289-901F-E56AA7B2127D}" srcOrd="1" destOrd="0" presId="urn:microsoft.com/office/officeart/2005/8/layout/cycle7"/>
    <dgm:cxn modelId="{40CA1842-E27D-4DB7-AA1D-1CCC63CAD393}" type="presOf" srcId="{0E420533-1F1C-4D42-9D7D-96AA103A57F6}" destId="{E02FB78C-1148-4507-9A85-A1FD1257C5B1}" srcOrd="0" destOrd="0" presId="urn:microsoft.com/office/officeart/2005/8/layout/cycle7"/>
    <dgm:cxn modelId="{FDFE2D57-3749-49C1-9B12-DDD1C784A0AF}" srcId="{9FCD1566-7921-4FC7-AEA4-7F8095F0757F}" destId="{5773960E-2A2C-43C6-9FE5-60FDBEDB11CC}" srcOrd="2" destOrd="0" parTransId="{DBD056FD-EF80-4DC7-B913-76A36662247F}" sibTransId="{9255E62A-8C49-497A-9360-BC350AAAB513}"/>
    <dgm:cxn modelId="{D94EED21-41EC-428E-BECF-A3AA73D9C124}" type="presOf" srcId="{E2EAF4B8-AAC9-492C-A545-43AC35F3AE14}" destId="{29DE29FE-CC09-4EAD-A6C0-3427D98248BF}" srcOrd="1" destOrd="0" presId="urn:microsoft.com/office/officeart/2005/8/layout/cycle7"/>
    <dgm:cxn modelId="{A250AD14-5C89-45A9-88C6-D0D19FFF33C3}" type="presOf" srcId="{DF6A9344-6782-492C-B759-5CA461FDDEB1}" destId="{DFA3E754-2D37-4C39-B692-9BBA0C34BDF5}" srcOrd="0" destOrd="0" presId="urn:microsoft.com/office/officeart/2005/8/layout/cycle7"/>
    <dgm:cxn modelId="{158EC1E9-F2E1-4579-BC7B-5B3BBF4A775A}" type="presOf" srcId="{E2EAF4B8-AAC9-492C-A545-43AC35F3AE14}" destId="{4223AA19-F3AD-4120-AF67-3EA30A857F9A}" srcOrd="0" destOrd="0" presId="urn:microsoft.com/office/officeart/2005/8/layout/cycle7"/>
    <dgm:cxn modelId="{372AF310-4E7A-490E-953B-737527F68EA5}" type="presOf" srcId="{23BE1693-3745-4E8A-B88B-1DAC38A33D39}" destId="{8F7191CA-102A-436D-9329-E420CF9311A2}" srcOrd="0" destOrd="0" presId="urn:microsoft.com/office/officeart/2005/8/layout/cycle7"/>
    <dgm:cxn modelId="{415929F3-726B-47CF-8CB9-1384D8EBF1A9}" type="presOf" srcId="{9255E62A-8C49-497A-9360-BC350AAAB513}" destId="{789FDC76-BF5E-4EE6-9461-4153452AA44C}" srcOrd="0" destOrd="0" presId="urn:microsoft.com/office/officeart/2005/8/layout/cycle7"/>
    <dgm:cxn modelId="{AA45E018-9E5D-4DB8-82E5-410DAB44524E}" srcId="{9FCD1566-7921-4FC7-AEA4-7F8095F0757F}" destId="{DF6A9344-6782-492C-B759-5CA461FDDEB1}" srcOrd="0" destOrd="0" parTransId="{0CD7E9D2-502A-4B85-84B8-FE3D4C78A12F}" sibTransId="{E2EAF4B8-AAC9-492C-A545-43AC35F3AE14}"/>
    <dgm:cxn modelId="{DFE294BA-E2A2-4C16-84FF-587BE02A12C4}" type="presOf" srcId="{9FCD1566-7921-4FC7-AEA4-7F8095F0757F}" destId="{2C157C44-CFB1-4D24-98B7-F65AF3C30121}" srcOrd="0" destOrd="0" presId="urn:microsoft.com/office/officeart/2005/8/layout/cycle7"/>
    <dgm:cxn modelId="{EEEE9DA7-3B0F-46DE-9631-544D9BC2A89D}" type="presParOf" srcId="{2C157C44-CFB1-4D24-98B7-F65AF3C30121}" destId="{DFA3E754-2D37-4C39-B692-9BBA0C34BDF5}" srcOrd="0" destOrd="0" presId="urn:microsoft.com/office/officeart/2005/8/layout/cycle7"/>
    <dgm:cxn modelId="{76F9C79A-0012-4F18-A26D-73A81B785D77}" type="presParOf" srcId="{2C157C44-CFB1-4D24-98B7-F65AF3C30121}" destId="{4223AA19-F3AD-4120-AF67-3EA30A857F9A}" srcOrd="1" destOrd="0" presId="urn:microsoft.com/office/officeart/2005/8/layout/cycle7"/>
    <dgm:cxn modelId="{6A8453FC-AC5D-428B-939D-04B4277B90CB}" type="presParOf" srcId="{4223AA19-F3AD-4120-AF67-3EA30A857F9A}" destId="{29DE29FE-CC09-4EAD-A6C0-3427D98248BF}" srcOrd="0" destOrd="0" presId="urn:microsoft.com/office/officeart/2005/8/layout/cycle7"/>
    <dgm:cxn modelId="{FD641364-6CDC-4CF4-B92E-C62EBDC4138A}" type="presParOf" srcId="{2C157C44-CFB1-4D24-98B7-F65AF3C30121}" destId="{8F7191CA-102A-436D-9329-E420CF9311A2}" srcOrd="2" destOrd="0" presId="urn:microsoft.com/office/officeart/2005/8/layout/cycle7"/>
    <dgm:cxn modelId="{13122DAC-362B-41FB-9629-4F7D08D9DC4E}" type="presParOf" srcId="{2C157C44-CFB1-4D24-98B7-F65AF3C30121}" destId="{E02FB78C-1148-4507-9A85-A1FD1257C5B1}" srcOrd="3" destOrd="0" presId="urn:microsoft.com/office/officeart/2005/8/layout/cycle7"/>
    <dgm:cxn modelId="{6880FA64-763C-4E92-90DB-B21BEBF0C78A}" type="presParOf" srcId="{E02FB78C-1148-4507-9A85-A1FD1257C5B1}" destId="{66E5B9CD-F8F4-4FA7-90E3-835AFBDFC9A0}" srcOrd="0" destOrd="0" presId="urn:microsoft.com/office/officeart/2005/8/layout/cycle7"/>
    <dgm:cxn modelId="{33E6CD54-F545-43D0-9BE7-D1522CDD30C6}" type="presParOf" srcId="{2C157C44-CFB1-4D24-98B7-F65AF3C30121}" destId="{355B1530-9A92-44BA-98AE-F571C96EF0E6}" srcOrd="4" destOrd="0" presId="urn:microsoft.com/office/officeart/2005/8/layout/cycle7"/>
    <dgm:cxn modelId="{B2CBF2EF-BFC7-453B-A757-3433641E6558}" type="presParOf" srcId="{2C157C44-CFB1-4D24-98B7-F65AF3C30121}" destId="{789FDC76-BF5E-4EE6-9461-4153452AA44C}" srcOrd="5" destOrd="0" presId="urn:microsoft.com/office/officeart/2005/8/layout/cycle7"/>
    <dgm:cxn modelId="{9729E2D5-A5E6-4879-916B-C6201B9CB4AA}" type="presParOf" srcId="{789FDC76-BF5E-4EE6-9461-4153452AA44C}" destId="{1171C97D-D5EB-4289-901F-E56AA7B2127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A939CB-0C38-49CA-9336-BF1770460DED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39A3C3-F32B-4422-A787-E99591A8FF10}">
      <dgm:prSet/>
      <dgm:spPr/>
      <dgm:t>
        <a:bodyPr/>
        <a:lstStyle/>
        <a:p>
          <a:r>
            <a:rPr lang="en-US" dirty="0" smtClean="0"/>
            <a:t>Social Networks</a:t>
          </a:r>
          <a:endParaRPr lang="en-US" dirty="0"/>
        </a:p>
      </dgm:t>
    </dgm:pt>
    <dgm:pt modelId="{0DA529A6-065D-4CAC-9709-67F66CA387DF}" type="parTrans" cxnId="{C903CE5D-ED38-4A30-8A15-A549FAC6C4F8}">
      <dgm:prSet/>
      <dgm:spPr/>
      <dgm:t>
        <a:bodyPr/>
        <a:lstStyle/>
        <a:p>
          <a:endParaRPr lang="en-US"/>
        </a:p>
      </dgm:t>
    </dgm:pt>
    <dgm:pt modelId="{D0150DA9-E3C9-4423-A537-ABAEEAA3D735}" type="sibTrans" cxnId="{C903CE5D-ED38-4A30-8A15-A549FAC6C4F8}">
      <dgm:prSet/>
      <dgm:spPr/>
      <dgm:t>
        <a:bodyPr/>
        <a:lstStyle/>
        <a:p>
          <a:endParaRPr lang="en-US"/>
        </a:p>
      </dgm:t>
    </dgm:pt>
    <dgm:pt modelId="{C859A704-BCB5-4B5C-B8F2-06332B934551}">
      <dgm:prSet/>
      <dgm:spPr/>
      <dgm:t>
        <a:bodyPr/>
        <a:lstStyle/>
        <a:p>
          <a:r>
            <a:rPr lang="en-US" dirty="0" smtClean="0"/>
            <a:t>Hydrology</a:t>
          </a:r>
          <a:endParaRPr lang="en-US" dirty="0"/>
        </a:p>
      </dgm:t>
    </dgm:pt>
    <dgm:pt modelId="{10529934-387E-475D-8B62-9E1AE561F691}" type="parTrans" cxnId="{4123F4D5-8F9C-47E7-BFB1-C22107B2615E}">
      <dgm:prSet/>
      <dgm:spPr/>
      <dgm:t>
        <a:bodyPr/>
        <a:lstStyle/>
        <a:p>
          <a:endParaRPr lang="en-US"/>
        </a:p>
      </dgm:t>
    </dgm:pt>
    <dgm:pt modelId="{7BCF9ECA-3BE1-4B70-9EC9-6ECF33B63AA2}" type="sibTrans" cxnId="{4123F4D5-8F9C-47E7-BFB1-C22107B2615E}">
      <dgm:prSet/>
      <dgm:spPr/>
      <dgm:t>
        <a:bodyPr/>
        <a:lstStyle/>
        <a:p>
          <a:endParaRPr lang="en-US"/>
        </a:p>
      </dgm:t>
    </dgm:pt>
    <dgm:pt modelId="{EE00BC58-8D78-49D1-9ACC-4EEEFD708048}" type="pres">
      <dgm:prSet presAssocID="{FCA939CB-0C38-49CA-9336-BF1770460DE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0F6014-2997-48CD-9904-059E3556F188}" type="pres">
      <dgm:prSet presAssocID="{8939A3C3-F32B-4422-A787-E99591A8FF1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F46AB5-AE2C-4A48-B012-F6CFB32ADA16}" type="pres">
      <dgm:prSet presAssocID="{D0150DA9-E3C9-4423-A537-ABAEEAA3D735}" presName="sibTrans" presStyleLbl="sibTrans2D1" presStyleIdx="0" presStyleCnt="2" custLinFactNeighborX="78528" custLinFactNeighborY="8873"/>
      <dgm:spPr>
        <a:prstGeom prst="rightArrow">
          <a:avLst/>
        </a:prstGeom>
      </dgm:spPr>
      <dgm:t>
        <a:bodyPr/>
        <a:lstStyle/>
        <a:p>
          <a:endParaRPr lang="en-US"/>
        </a:p>
      </dgm:t>
    </dgm:pt>
    <dgm:pt modelId="{B9862C90-9824-4771-A91D-9C32B6590196}" type="pres">
      <dgm:prSet presAssocID="{D0150DA9-E3C9-4423-A537-ABAEEAA3D735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9CC7DCBF-9CF8-4F78-97D1-0C8BCAB23D74}" type="pres">
      <dgm:prSet presAssocID="{C859A704-BCB5-4B5C-B8F2-06332B934551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E01E99-A128-4839-A91D-40C5B8F1AE38}" type="pres">
      <dgm:prSet presAssocID="{7BCF9ECA-3BE1-4B70-9EC9-6ECF33B63AA2}" presName="sibTrans" presStyleLbl="sibTrans2D1" presStyleIdx="1" presStyleCnt="2" custLinFactNeighborX="-74270" custLinFactNeighborY="-8596"/>
      <dgm:spPr>
        <a:prstGeom prst="rightArrow">
          <a:avLst/>
        </a:prstGeom>
      </dgm:spPr>
      <dgm:t>
        <a:bodyPr/>
        <a:lstStyle/>
        <a:p>
          <a:endParaRPr lang="en-US"/>
        </a:p>
      </dgm:t>
    </dgm:pt>
    <dgm:pt modelId="{6D95FF6C-1048-4966-B5F3-283109E4AB66}" type="pres">
      <dgm:prSet presAssocID="{7BCF9ECA-3BE1-4B70-9EC9-6ECF33B63AA2}" presName="connectorText" presStyleLbl="sibTrans2D1" presStyleIdx="1" presStyleCnt="2"/>
      <dgm:spPr/>
      <dgm:t>
        <a:bodyPr/>
        <a:lstStyle/>
        <a:p>
          <a:endParaRPr lang="en-US"/>
        </a:p>
      </dgm:t>
    </dgm:pt>
  </dgm:ptLst>
  <dgm:cxnLst>
    <dgm:cxn modelId="{013B5EE0-2D5C-4B8D-BC0D-1C31B4AD3F69}" type="presOf" srcId="{7BCF9ECA-3BE1-4B70-9EC9-6ECF33B63AA2}" destId="{6D95FF6C-1048-4966-B5F3-283109E4AB66}" srcOrd="1" destOrd="0" presId="urn:microsoft.com/office/officeart/2005/8/layout/cycle7"/>
    <dgm:cxn modelId="{C5CAFB45-7AD1-44A1-83AC-AE6519DEDDEF}" type="presOf" srcId="{7BCF9ECA-3BE1-4B70-9EC9-6ECF33B63AA2}" destId="{15E01E99-A128-4839-A91D-40C5B8F1AE38}" srcOrd="0" destOrd="0" presId="urn:microsoft.com/office/officeart/2005/8/layout/cycle7"/>
    <dgm:cxn modelId="{2206EE4A-5FC5-4918-96EE-28135F736BF3}" type="presOf" srcId="{D0150DA9-E3C9-4423-A537-ABAEEAA3D735}" destId="{B9862C90-9824-4771-A91D-9C32B6590196}" srcOrd="1" destOrd="0" presId="urn:microsoft.com/office/officeart/2005/8/layout/cycle7"/>
    <dgm:cxn modelId="{79E88D91-09E7-42E6-951B-0F711D53A6D4}" type="presOf" srcId="{FCA939CB-0C38-49CA-9336-BF1770460DED}" destId="{EE00BC58-8D78-49D1-9ACC-4EEEFD708048}" srcOrd="0" destOrd="0" presId="urn:microsoft.com/office/officeart/2005/8/layout/cycle7"/>
    <dgm:cxn modelId="{4123F4D5-8F9C-47E7-BFB1-C22107B2615E}" srcId="{FCA939CB-0C38-49CA-9336-BF1770460DED}" destId="{C859A704-BCB5-4B5C-B8F2-06332B934551}" srcOrd="1" destOrd="0" parTransId="{10529934-387E-475D-8B62-9E1AE561F691}" sibTransId="{7BCF9ECA-3BE1-4B70-9EC9-6ECF33B63AA2}"/>
    <dgm:cxn modelId="{6C6E791B-A662-4A26-A880-CD27F6505AE0}" type="presOf" srcId="{D0150DA9-E3C9-4423-A537-ABAEEAA3D735}" destId="{70F46AB5-AE2C-4A48-B012-F6CFB32ADA16}" srcOrd="0" destOrd="0" presId="urn:microsoft.com/office/officeart/2005/8/layout/cycle7"/>
    <dgm:cxn modelId="{6B4221C5-7F81-4E9B-BDB8-DD939AF775BA}" type="presOf" srcId="{C859A704-BCB5-4B5C-B8F2-06332B934551}" destId="{9CC7DCBF-9CF8-4F78-97D1-0C8BCAB23D74}" srcOrd="0" destOrd="0" presId="urn:microsoft.com/office/officeart/2005/8/layout/cycle7"/>
    <dgm:cxn modelId="{C903CE5D-ED38-4A30-8A15-A549FAC6C4F8}" srcId="{FCA939CB-0C38-49CA-9336-BF1770460DED}" destId="{8939A3C3-F32B-4422-A787-E99591A8FF10}" srcOrd="0" destOrd="0" parTransId="{0DA529A6-065D-4CAC-9709-67F66CA387DF}" sibTransId="{D0150DA9-E3C9-4423-A537-ABAEEAA3D735}"/>
    <dgm:cxn modelId="{F4F06D4A-CB25-4109-A052-B194B61B968B}" type="presOf" srcId="{8939A3C3-F32B-4422-A787-E99591A8FF10}" destId="{D50F6014-2997-48CD-9904-059E3556F188}" srcOrd="0" destOrd="0" presId="urn:microsoft.com/office/officeart/2005/8/layout/cycle7"/>
    <dgm:cxn modelId="{7822CC46-E9FD-415C-BC3A-39A1EA52BC6B}" type="presParOf" srcId="{EE00BC58-8D78-49D1-9ACC-4EEEFD708048}" destId="{D50F6014-2997-48CD-9904-059E3556F188}" srcOrd="0" destOrd="0" presId="urn:microsoft.com/office/officeart/2005/8/layout/cycle7"/>
    <dgm:cxn modelId="{6F7E43CD-63EF-4CF5-AB26-68E6A1B4A137}" type="presParOf" srcId="{EE00BC58-8D78-49D1-9ACC-4EEEFD708048}" destId="{70F46AB5-AE2C-4A48-B012-F6CFB32ADA16}" srcOrd="1" destOrd="0" presId="urn:microsoft.com/office/officeart/2005/8/layout/cycle7"/>
    <dgm:cxn modelId="{DE2717E3-3A46-4FAD-BFA1-5B2D30E422D1}" type="presParOf" srcId="{70F46AB5-AE2C-4A48-B012-F6CFB32ADA16}" destId="{B9862C90-9824-4771-A91D-9C32B6590196}" srcOrd="0" destOrd="0" presId="urn:microsoft.com/office/officeart/2005/8/layout/cycle7"/>
    <dgm:cxn modelId="{19EB7B6F-9C5F-4035-9C4D-F3F3C9B8E9C0}" type="presParOf" srcId="{EE00BC58-8D78-49D1-9ACC-4EEEFD708048}" destId="{9CC7DCBF-9CF8-4F78-97D1-0C8BCAB23D74}" srcOrd="2" destOrd="0" presId="urn:microsoft.com/office/officeart/2005/8/layout/cycle7"/>
    <dgm:cxn modelId="{0CF16D37-FAF2-4202-B4E7-4E223533D077}" type="presParOf" srcId="{EE00BC58-8D78-49D1-9ACC-4EEEFD708048}" destId="{15E01E99-A128-4839-A91D-40C5B8F1AE38}" srcOrd="3" destOrd="0" presId="urn:microsoft.com/office/officeart/2005/8/layout/cycle7"/>
    <dgm:cxn modelId="{FCF0D3D7-3E88-4972-8C3C-85AA07C7C044}" type="presParOf" srcId="{15E01E99-A128-4839-A91D-40C5B8F1AE38}" destId="{6D95FF6C-1048-4966-B5F3-283109E4AB66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A939CB-0C38-49CA-9336-BF1770460DED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39A3C3-F32B-4422-A787-E99591A8FF10}">
      <dgm:prSet/>
      <dgm:spPr/>
      <dgm:t>
        <a:bodyPr/>
        <a:lstStyle/>
        <a:p>
          <a:r>
            <a:rPr lang="en-US" dirty="0" smtClean="0"/>
            <a:t>Social Networks</a:t>
          </a:r>
          <a:endParaRPr lang="en-US" dirty="0"/>
        </a:p>
      </dgm:t>
    </dgm:pt>
    <dgm:pt modelId="{0DA529A6-065D-4CAC-9709-67F66CA387DF}" type="parTrans" cxnId="{C903CE5D-ED38-4A30-8A15-A549FAC6C4F8}">
      <dgm:prSet/>
      <dgm:spPr/>
      <dgm:t>
        <a:bodyPr/>
        <a:lstStyle/>
        <a:p>
          <a:endParaRPr lang="en-US"/>
        </a:p>
      </dgm:t>
    </dgm:pt>
    <dgm:pt modelId="{D0150DA9-E3C9-4423-A537-ABAEEAA3D735}" type="sibTrans" cxnId="{C903CE5D-ED38-4A30-8A15-A549FAC6C4F8}">
      <dgm:prSet/>
      <dgm:spPr/>
      <dgm:t>
        <a:bodyPr/>
        <a:lstStyle/>
        <a:p>
          <a:endParaRPr lang="en-US"/>
        </a:p>
      </dgm:t>
    </dgm:pt>
    <dgm:pt modelId="{C859A704-BCB5-4B5C-B8F2-06332B934551}">
      <dgm:prSet/>
      <dgm:spPr/>
      <dgm:t>
        <a:bodyPr/>
        <a:lstStyle/>
        <a:p>
          <a:r>
            <a:rPr lang="en-US" dirty="0" smtClean="0"/>
            <a:t>Hydrology</a:t>
          </a:r>
          <a:endParaRPr lang="en-US" dirty="0"/>
        </a:p>
      </dgm:t>
    </dgm:pt>
    <dgm:pt modelId="{10529934-387E-475D-8B62-9E1AE561F691}" type="parTrans" cxnId="{4123F4D5-8F9C-47E7-BFB1-C22107B2615E}">
      <dgm:prSet/>
      <dgm:spPr/>
      <dgm:t>
        <a:bodyPr/>
        <a:lstStyle/>
        <a:p>
          <a:endParaRPr lang="en-US"/>
        </a:p>
      </dgm:t>
    </dgm:pt>
    <dgm:pt modelId="{7BCF9ECA-3BE1-4B70-9EC9-6ECF33B63AA2}" type="sibTrans" cxnId="{4123F4D5-8F9C-47E7-BFB1-C22107B2615E}">
      <dgm:prSet/>
      <dgm:spPr/>
      <dgm:t>
        <a:bodyPr/>
        <a:lstStyle/>
        <a:p>
          <a:endParaRPr lang="en-US"/>
        </a:p>
      </dgm:t>
    </dgm:pt>
    <dgm:pt modelId="{EE00BC58-8D78-49D1-9ACC-4EEEFD708048}" type="pres">
      <dgm:prSet presAssocID="{FCA939CB-0C38-49CA-9336-BF1770460DE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0F6014-2997-48CD-9904-059E3556F188}" type="pres">
      <dgm:prSet presAssocID="{8939A3C3-F32B-4422-A787-E99591A8FF1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F46AB5-AE2C-4A48-B012-F6CFB32ADA16}" type="pres">
      <dgm:prSet presAssocID="{D0150DA9-E3C9-4423-A537-ABAEEAA3D735}" presName="sibTrans" presStyleLbl="sibTrans2D1" presStyleIdx="0" presStyleCnt="2" custLinFactNeighborX="78528" custLinFactNeighborY="8873"/>
      <dgm:spPr>
        <a:prstGeom prst="rightArrow">
          <a:avLst/>
        </a:prstGeom>
      </dgm:spPr>
      <dgm:t>
        <a:bodyPr/>
        <a:lstStyle/>
        <a:p>
          <a:endParaRPr lang="en-US"/>
        </a:p>
      </dgm:t>
    </dgm:pt>
    <dgm:pt modelId="{B9862C90-9824-4771-A91D-9C32B6590196}" type="pres">
      <dgm:prSet presAssocID="{D0150DA9-E3C9-4423-A537-ABAEEAA3D735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9CC7DCBF-9CF8-4F78-97D1-0C8BCAB23D74}" type="pres">
      <dgm:prSet presAssocID="{C859A704-BCB5-4B5C-B8F2-06332B934551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E01E99-A128-4839-A91D-40C5B8F1AE38}" type="pres">
      <dgm:prSet presAssocID="{7BCF9ECA-3BE1-4B70-9EC9-6ECF33B63AA2}" presName="sibTrans" presStyleLbl="sibTrans2D1" presStyleIdx="1" presStyleCnt="2" custLinFactNeighborX="-74270" custLinFactNeighborY="-8596"/>
      <dgm:spPr>
        <a:prstGeom prst="rightArrow">
          <a:avLst/>
        </a:prstGeom>
      </dgm:spPr>
      <dgm:t>
        <a:bodyPr/>
        <a:lstStyle/>
        <a:p>
          <a:endParaRPr lang="en-US"/>
        </a:p>
      </dgm:t>
    </dgm:pt>
    <dgm:pt modelId="{6D95FF6C-1048-4966-B5F3-283109E4AB66}" type="pres">
      <dgm:prSet presAssocID="{7BCF9ECA-3BE1-4B70-9EC9-6ECF33B63AA2}" presName="connectorText" presStyleLbl="sibTrans2D1" presStyleIdx="1" presStyleCnt="2"/>
      <dgm:spPr/>
      <dgm:t>
        <a:bodyPr/>
        <a:lstStyle/>
        <a:p>
          <a:endParaRPr lang="en-US"/>
        </a:p>
      </dgm:t>
    </dgm:pt>
  </dgm:ptLst>
  <dgm:cxnLst>
    <dgm:cxn modelId="{635F645A-0074-4F9A-BBCD-8E8B4ED97CCF}" type="presOf" srcId="{D0150DA9-E3C9-4423-A537-ABAEEAA3D735}" destId="{70F46AB5-AE2C-4A48-B012-F6CFB32ADA16}" srcOrd="0" destOrd="0" presId="urn:microsoft.com/office/officeart/2005/8/layout/cycle7"/>
    <dgm:cxn modelId="{4123F4D5-8F9C-47E7-BFB1-C22107B2615E}" srcId="{FCA939CB-0C38-49CA-9336-BF1770460DED}" destId="{C859A704-BCB5-4B5C-B8F2-06332B934551}" srcOrd="1" destOrd="0" parTransId="{10529934-387E-475D-8B62-9E1AE561F691}" sibTransId="{7BCF9ECA-3BE1-4B70-9EC9-6ECF33B63AA2}"/>
    <dgm:cxn modelId="{F725B901-5021-4684-BEEB-B5B179143192}" type="presOf" srcId="{FCA939CB-0C38-49CA-9336-BF1770460DED}" destId="{EE00BC58-8D78-49D1-9ACC-4EEEFD708048}" srcOrd="0" destOrd="0" presId="urn:microsoft.com/office/officeart/2005/8/layout/cycle7"/>
    <dgm:cxn modelId="{72438E6C-ADB0-4F51-B33D-54AE3AB78132}" type="presOf" srcId="{7BCF9ECA-3BE1-4B70-9EC9-6ECF33B63AA2}" destId="{15E01E99-A128-4839-A91D-40C5B8F1AE38}" srcOrd="0" destOrd="0" presId="urn:microsoft.com/office/officeart/2005/8/layout/cycle7"/>
    <dgm:cxn modelId="{50A30F13-B43B-4C4E-BB7A-85EFD47A6435}" type="presOf" srcId="{D0150DA9-E3C9-4423-A537-ABAEEAA3D735}" destId="{B9862C90-9824-4771-A91D-9C32B6590196}" srcOrd="1" destOrd="0" presId="urn:microsoft.com/office/officeart/2005/8/layout/cycle7"/>
    <dgm:cxn modelId="{F8D40C94-8168-4101-A247-BD72033D024F}" type="presOf" srcId="{8939A3C3-F32B-4422-A787-E99591A8FF10}" destId="{D50F6014-2997-48CD-9904-059E3556F188}" srcOrd="0" destOrd="0" presId="urn:microsoft.com/office/officeart/2005/8/layout/cycle7"/>
    <dgm:cxn modelId="{76921289-8A01-42AD-9D48-476FC71FF18D}" type="presOf" srcId="{7BCF9ECA-3BE1-4B70-9EC9-6ECF33B63AA2}" destId="{6D95FF6C-1048-4966-B5F3-283109E4AB66}" srcOrd="1" destOrd="0" presId="urn:microsoft.com/office/officeart/2005/8/layout/cycle7"/>
    <dgm:cxn modelId="{C903CE5D-ED38-4A30-8A15-A549FAC6C4F8}" srcId="{FCA939CB-0C38-49CA-9336-BF1770460DED}" destId="{8939A3C3-F32B-4422-A787-E99591A8FF10}" srcOrd="0" destOrd="0" parTransId="{0DA529A6-065D-4CAC-9709-67F66CA387DF}" sibTransId="{D0150DA9-E3C9-4423-A537-ABAEEAA3D735}"/>
    <dgm:cxn modelId="{D3F88CC5-EB2A-43AF-888D-E6F03C572CD8}" type="presOf" srcId="{C859A704-BCB5-4B5C-B8F2-06332B934551}" destId="{9CC7DCBF-9CF8-4F78-97D1-0C8BCAB23D74}" srcOrd="0" destOrd="0" presId="urn:microsoft.com/office/officeart/2005/8/layout/cycle7"/>
    <dgm:cxn modelId="{BF237DF9-35F3-42AF-B10D-C86D3B512C0B}" type="presParOf" srcId="{EE00BC58-8D78-49D1-9ACC-4EEEFD708048}" destId="{D50F6014-2997-48CD-9904-059E3556F188}" srcOrd="0" destOrd="0" presId="urn:microsoft.com/office/officeart/2005/8/layout/cycle7"/>
    <dgm:cxn modelId="{0DEB8BE2-581D-4BEE-B7DA-0D4295771545}" type="presParOf" srcId="{EE00BC58-8D78-49D1-9ACC-4EEEFD708048}" destId="{70F46AB5-AE2C-4A48-B012-F6CFB32ADA16}" srcOrd="1" destOrd="0" presId="urn:microsoft.com/office/officeart/2005/8/layout/cycle7"/>
    <dgm:cxn modelId="{BD751792-D54E-4BDC-B1C6-AF509CD617E5}" type="presParOf" srcId="{70F46AB5-AE2C-4A48-B012-F6CFB32ADA16}" destId="{B9862C90-9824-4771-A91D-9C32B6590196}" srcOrd="0" destOrd="0" presId="urn:microsoft.com/office/officeart/2005/8/layout/cycle7"/>
    <dgm:cxn modelId="{B611FFDA-6675-43A9-BDA0-6DAE7F441901}" type="presParOf" srcId="{EE00BC58-8D78-49D1-9ACC-4EEEFD708048}" destId="{9CC7DCBF-9CF8-4F78-97D1-0C8BCAB23D74}" srcOrd="2" destOrd="0" presId="urn:microsoft.com/office/officeart/2005/8/layout/cycle7"/>
    <dgm:cxn modelId="{29028E72-B59D-4A7C-96BA-2D38B123C565}" type="presParOf" srcId="{EE00BC58-8D78-49D1-9ACC-4EEEFD708048}" destId="{15E01E99-A128-4839-A91D-40C5B8F1AE38}" srcOrd="3" destOrd="0" presId="urn:microsoft.com/office/officeart/2005/8/layout/cycle7"/>
    <dgm:cxn modelId="{5AB24F7F-FB01-4A18-B150-60AAA2D56CDF}" type="presParOf" srcId="{15E01E99-A128-4839-A91D-40C5B8F1AE38}" destId="{6D95FF6C-1048-4966-B5F3-283109E4AB66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A3E754-2D37-4C39-B692-9BBA0C34BDF5}">
      <dsp:nvSpPr>
        <dsp:cNvPr id="0" name=""/>
        <dsp:cNvSpPr/>
      </dsp:nvSpPr>
      <dsp:spPr>
        <a:xfrm>
          <a:off x="973261" y="386797"/>
          <a:ext cx="1177676" cy="5888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500" kern="1200" dirty="0" smtClean="0"/>
            <a:t>Water</a:t>
          </a:r>
          <a:endParaRPr lang="en-GB" sz="2500" kern="1200" dirty="0"/>
        </a:p>
      </dsp:txBody>
      <dsp:txXfrm>
        <a:off x="990507" y="404043"/>
        <a:ext cx="1143184" cy="554346"/>
      </dsp:txXfrm>
    </dsp:sp>
    <dsp:sp modelId="{4223AA19-F3AD-4120-AF67-3EA30A857F9A}">
      <dsp:nvSpPr>
        <dsp:cNvPr id="0" name=""/>
        <dsp:cNvSpPr/>
      </dsp:nvSpPr>
      <dsp:spPr>
        <a:xfrm rot="3600000">
          <a:off x="1544202" y="1315873"/>
          <a:ext cx="1008956" cy="416251"/>
        </a:xfrm>
        <a:prstGeom prst="left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700" kern="1200">
            <a:solidFill>
              <a:schemeClr val="accent2"/>
            </a:solidFill>
          </a:endParaRPr>
        </a:p>
      </dsp:txBody>
      <dsp:txXfrm>
        <a:off x="1669077" y="1399123"/>
        <a:ext cx="759206" cy="249751"/>
      </dsp:txXfrm>
    </dsp:sp>
    <dsp:sp modelId="{8F7191CA-102A-436D-9329-E420CF9311A2}">
      <dsp:nvSpPr>
        <dsp:cNvPr id="0" name=""/>
        <dsp:cNvSpPr/>
      </dsp:nvSpPr>
      <dsp:spPr>
        <a:xfrm>
          <a:off x="1946423" y="2072363"/>
          <a:ext cx="1177676" cy="5888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Silt</a:t>
          </a:r>
          <a:endParaRPr lang="en-GB" sz="2500" kern="1200" dirty="0"/>
        </a:p>
      </dsp:txBody>
      <dsp:txXfrm>
        <a:off x="1963669" y="2089609"/>
        <a:ext cx="1143184" cy="554346"/>
      </dsp:txXfrm>
    </dsp:sp>
    <dsp:sp modelId="{E02FB78C-1148-4507-9A85-A1FD1257C5B1}">
      <dsp:nvSpPr>
        <dsp:cNvPr id="0" name=""/>
        <dsp:cNvSpPr/>
      </dsp:nvSpPr>
      <dsp:spPr>
        <a:xfrm rot="10800000">
          <a:off x="1178151" y="2131964"/>
          <a:ext cx="767896" cy="469635"/>
        </a:xfrm>
        <a:prstGeom prst="left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000" kern="1200">
            <a:solidFill>
              <a:schemeClr val="accent2"/>
            </a:solidFill>
          </a:endParaRPr>
        </a:p>
      </dsp:txBody>
      <dsp:txXfrm rot="10800000">
        <a:off x="1319041" y="2225891"/>
        <a:ext cx="486115" cy="281781"/>
      </dsp:txXfrm>
    </dsp:sp>
    <dsp:sp modelId="{355B1530-9A92-44BA-98AE-F571C96EF0E6}">
      <dsp:nvSpPr>
        <dsp:cNvPr id="0" name=""/>
        <dsp:cNvSpPr/>
      </dsp:nvSpPr>
      <dsp:spPr>
        <a:xfrm>
          <a:off x="99" y="2072363"/>
          <a:ext cx="1177676" cy="5888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Salt</a:t>
          </a:r>
          <a:endParaRPr lang="en-GB" sz="2500" kern="1200" dirty="0"/>
        </a:p>
      </dsp:txBody>
      <dsp:txXfrm>
        <a:off x="17345" y="2089609"/>
        <a:ext cx="1143184" cy="554346"/>
      </dsp:txXfrm>
    </dsp:sp>
    <dsp:sp modelId="{789FDC76-BF5E-4EE6-9461-4153452AA44C}">
      <dsp:nvSpPr>
        <dsp:cNvPr id="0" name=""/>
        <dsp:cNvSpPr/>
      </dsp:nvSpPr>
      <dsp:spPr>
        <a:xfrm rot="18000000">
          <a:off x="541506" y="1307933"/>
          <a:ext cx="1068025" cy="432132"/>
        </a:xfrm>
        <a:prstGeom prst="left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>
            <a:solidFill>
              <a:schemeClr val="tx1"/>
            </a:solidFill>
          </a:endParaRPr>
        </a:p>
      </dsp:txBody>
      <dsp:txXfrm>
        <a:off x="671146" y="1394359"/>
        <a:ext cx="808745" cy="2592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0F6014-2997-48CD-9904-059E3556F188}">
      <dsp:nvSpPr>
        <dsp:cNvPr id="0" name=""/>
        <dsp:cNvSpPr/>
      </dsp:nvSpPr>
      <dsp:spPr>
        <a:xfrm>
          <a:off x="315776" y="694"/>
          <a:ext cx="2492647" cy="12463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Social Networks</a:t>
          </a:r>
          <a:endParaRPr lang="en-US" sz="3300" kern="1200" dirty="0"/>
        </a:p>
      </dsp:txBody>
      <dsp:txXfrm>
        <a:off x="352280" y="37198"/>
        <a:ext cx="2419639" cy="1173315"/>
      </dsp:txXfrm>
    </dsp:sp>
    <dsp:sp modelId="{70F46AB5-AE2C-4A48-B012-F6CFB32ADA16}">
      <dsp:nvSpPr>
        <dsp:cNvPr id="0" name=""/>
        <dsp:cNvSpPr/>
      </dsp:nvSpPr>
      <dsp:spPr>
        <a:xfrm rot="5400000">
          <a:off x="1931996" y="1877998"/>
          <a:ext cx="1296610" cy="436213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062860" y="1965241"/>
        <a:ext cx="1034882" cy="261727"/>
      </dsp:txXfrm>
    </dsp:sp>
    <dsp:sp modelId="{9CC7DCBF-9CF8-4F78-97D1-0C8BCAB23D74}">
      <dsp:nvSpPr>
        <dsp:cNvPr id="0" name=""/>
        <dsp:cNvSpPr/>
      </dsp:nvSpPr>
      <dsp:spPr>
        <a:xfrm>
          <a:off x="315776" y="2867781"/>
          <a:ext cx="2492647" cy="12463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Hydrology</a:t>
          </a:r>
          <a:endParaRPr lang="en-US" sz="3300" kern="1200" dirty="0"/>
        </a:p>
      </dsp:txBody>
      <dsp:txXfrm>
        <a:off x="352280" y="2904285"/>
        <a:ext cx="2419639" cy="1173315"/>
      </dsp:txXfrm>
    </dsp:sp>
    <dsp:sp modelId="{15E01E99-A128-4839-A91D-40C5B8F1AE38}">
      <dsp:nvSpPr>
        <dsp:cNvPr id="0" name=""/>
        <dsp:cNvSpPr/>
      </dsp:nvSpPr>
      <dsp:spPr>
        <a:xfrm rot="16200000">
          <a:off x="-49197" y="1801796"/>
          <a:ext cx="1296610" cy="436213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81667" y="1889039"/>
        <a:ext cx="1034882" cy="2617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0F6014-2997-48CD-9904-059E3556F188}">
      <dsp:nvSpPr>
        <dsp:cNvPr id="0" name=""/>
        <dsp:cNvSpPr/>
      </dsp:nvSpPr>
      <dsp:spPr>
        <a:xfrm>
          <a:off x="315776" y="694"/>
          <a:ext cx="2492647" cy="12463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Social Networks</a:t>
          </a:r>
          <a:endParaRPr lang="en-US" sz="3300" kern="1200" dirty="0"/>
        </a:p>
      </dsp:txBody>
      <dsp:txXfrm>
        <a:off x="352280" y="37198"/>
        <a:ext cx="2419639" cy="1173315"/>
      </dsp:txXfrm>
    </dsp:sp>
    <dsp:sp modelId="{70F46AB5-AE2C-4A48-B012-F6CFB32ADA16}">
      <dsp:nvSpPr>
        <dsp:cNvPr id="0" name=""/>
        <dsp:cNvSpPr/>
      </dsp:nvSpPr>
      <dsp:spPr>
        <a:xfrm rot="5400000">
          <a:off x="1931996" y="1877998"/>
          <a:ext cx="1296610" cy="436213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062860" y="1965241"/>
        <a:ext cx="1034882" cy="261727"/>
      </dsp:txXfrm>
    </dsp:sp>
    <dsp:sp modelId="{9CC7DCBF-9CF8-4F78-97D1-0C8BCAB23D74}">
      <dsp:nvSpPr>
        <dsp:cNvPr id="0" name=""/>
        <dsp:cNvSpPr/>
      </dsp:nvSpPr>
      <dsp:spPr>
        <a:xfrm>
          <a:off x="315776" y="2867781"/>
          <a:ext cx="2492647" cy="12463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Hydrology</a:t>
          </a:r>
          <a:endParaRPr lang="en-US" sz="3300" kern="1200" dirty="0"/>
        </a:p>
      </dsp:txBody>
      <dsp:txXfrm>
        <a:off x="352280" y="2904285"/>
        <a:ext cx="2419639" cy="1173315"/>
      </dsp:txXfrm>
    </dsp:sp>
    <dsp:sp modelId="{15E01E99-A128-4839-A91D-40C5B8F1AE38}">
      <dsp:nvSpPr>
        <dsp:cNvPr id="0" name=""/>
        <dsp:cNvSpPr/>
      </dsp:nvSpPr>
      <dsp:spPr>
        <a:xfrm rot="16200000">
          <a:off x="-49197" y="1801796"/>
          <a:ext cx="1296610" cy="436213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81667" y="1889039"/>
        <a:ext cx="1034882" cy="2617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797249" y="0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E1556DD6-985D-437B-A9D1-10CF5FBE7A6B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6743104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797249" y="6743104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D80503E1-27C7-4559-8545-7FC0E31A9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21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97249" y="0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F652B9A5-6CC1-4F88-AE37-FA6C50D41BAE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23462" y="3372168"/>
            <a:ext cx="8187690" cy="3194685"/>
          </a:xfrm>
          <a:prstGeom prst="rect">
            <a:avLst/>
          </a:prstGeom>
        </p:spPr>
        <p:txBody>
          <a:bodyPr vert="horz" lIns="94759" tIns="47380" rIns="94759" bIns="4738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6743104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97249" y="6743104"/>
            <a:ext cx="4434999" cy="354965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FE6F0A23-29B4-4DEC-B415-25A473371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78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99C11B-6793-4AE0-9C22-2A198525F84E}" type="slidenum">
              <a:rPr lang="en-US"/>
              <a:pPr/>
              <a:t>5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body"/>
          </p:nvPr>
        </p:nvSpPr>
        <p:spPr>
          <a:xfrm>
            <a:off x="1023461" y="3372168"/>
            <a:ext cx="8187153" cy="319440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TextShape 2"/>
          <p:cNvSpPr txBox="1"/>
          <p:nvPr/>
        </p:nvSpPr>
        <p:spPr>
          <a:xfrm>
            <a:off x="5797465" y="6743217"/>
            <a:ext cx="4434462" cy="354685"/>
          </a:xfrm>
          <a:prstGeom prst="rect">
            <a:avLst/>
          </a:prstGeom>
        </p:spPr>
        <p:txBody>
          <a:bodyPr lIns="94759" tIns="47380" rIns="94759" bIns="47380" anchor="b"/>
          <a:lstStyle/>
          <a:p>
            <a:pPr algn="r">
              <a:lnSpc>
                <a:spcPct val="100000"/>
              </a:lnSpc>
            </a:pPr>
            <a:fld id="{5C3DD302-75AD-4B70-BA33-E2A482CD77A3}" type="slidenum">
              <a:rPr lang="en-US" sz="1200">
                <a:solidFill>
                  <a:srgbClr val="000000"/>
                </a:solidFill>
              </a:rPr>
              <a:t>31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99C11B-6793-4AE0-9C22-2A198525F84E}" type="slidenum">
              <a:rPr lang="en-US"/>
              <a:pPr/>
              <a:t>6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99C11B-6793-4AE0-9C22-2A198525F84E}" type="slidenum">
              <a:rPr lang="en-US"/>
              <a:pPr/>
              <a:t>7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20AE5C-86AC-4B3B-B60E-17FF3FDF7ABC}" type="slidenum">
              <a:rPr lang="en-US"/>
              <a:pPr/>
              <a:t>10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37395-C52E-42FC-968F-55F860F48C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1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37395-C52E-42FC-968F-55F860F48C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1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37395-C52E-42FC-968F-55F860F48C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1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37395-C52E-42FC-968F-55F860F48C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13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EC98C-0D14-44D7-A835-EDB72A803BD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04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F21E5-F595-4E1D-B3F5-D2DFE4593641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42F-6079-4D9C-B931-AB71889E4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6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F21E5-F595-4E1D-B3F5-D2DFE4593641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42F-6079-4D9C-B931-AB71889E4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83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F21E5-F595-4E1D-B3F5-D2DFE4593641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42F-6079-4D9C-B931-AB71889E4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50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3ECF04-92FF-4614-9C0A-822FCCC2F0A4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534400" y="6324600"/>
            <a:ext cx="609600" cy="533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3453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3ECF04-92FF-4614-9C0A-822FCCC2F0A4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534400" y="6324600"/>
            <a:ext cx="609600" cy="533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9757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F21E5-F595-4E1D-B3F5-D2DFE4593641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42F-6079-4D9C-B931-AB71889E4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5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F21E5-F595-4E1D-B3F5-D2DFE4593641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42F-6079-4D9C-B931-AB71889E4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90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F21E5-F595-4E1D-B3F5-D2DFE4593641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42F-6079-4D9C-B931-AB71889E4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4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F21E5-F595-4E1D-B3F5-D2DFE4593641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42F-6079-4D9C-B931-AB71889E4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39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F21E5-F595-4E1D-B3F5-D2DFE4593641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42F-6079-4D9C-B931-AB71889E4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48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F21E5-F595-4E1D-B3F5-D2DFE4593641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42F-6079-4D9C-B931-AB71889E4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47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F21E5-F595-4E1D-B3F5-D2DFE4593641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42F-6079-4D9C-B931-AB71889E4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03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F21E5-F595-4E1D-B3F5-D2DFE4593641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ED42F-6079-4D9C-B931-AB71889E4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25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F21E5-F595-4E1D-B3F5-D2DFE4593641}" type="datetimeFigureOut">
              <a:rPr lang="en-US" smtClean="0"/>
              <a:t>10/14/2017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ED42F-6079-4D9C-B931-AB71889E42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32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7" r:id="rId12"/>
    <p:sldLayoutId id="214748368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http://www.oceancontrols.com.au/communications/sfe/xbee/xbee_250.JPG&amp;imgrefurl=http://www.oceancontrols.com.au/communications/sfe/xbee/xbee_modules.htm&amp;usg=__qVSzyUsLfMP1omI99MP0R64u8hY=&amp;h=283&amp;w=250&amp;sz=11&amp;hl=en&amp;start=34&amp;sig2=h0vf4Mt_3XHHndSKZ5rssQ&amp;um=1&amp;tbnid=lxWLL0lS_M-opM:&amp;tbnh=114&amp;tbnw=101&amp;prev=/images?q=XBee&amp;ndsp=20&amp;hl=en&amp;rls=com.microsoft:en-us:IE-SearchBox&amp;rlz=1I7DBUS_en&amp;sa=N&amp;start=20&amp;um=1&amp;ei=uBtQS7qjJY7u7APt3rCjCg" TargetMode="External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11" Type="http://schemas.openxmlformats.org/officeDocument/2006/relationships/image" Target="../media/image15.jpeg"/><Relationship Id="rId5" Type="http://schemas.openxmlformats.org/officeDocument/2006/relationships/hyperlink" Target="http://images.google.com.pk/imgres?imgurl=http://mightyohm.com/blog/wp-content/uploads/2008/10/ti_beagle_board_top2.jpg&amp;imgrefurl=http://mightyohm.com/blog/tag/embedded/&amp;usg=__4g7X_pK5NlRXaQoDM6_FlykzSeo=&amp;h=997&amp;w=1024&amp;sz=851&amp;hl=en&amp;start=2&amp;um=1&amp;tbnid=LfJ5qyhxL1BSeM:&amp;tbnh=146&amp;tbnw=150&amp;prev=/images?q=beagleboard&amp;hl=en&amp;rlz=1R2DBUS_enPK351&amp;um=1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4.png"/><Relationship Id="rId5" Type="http://schemas.openxmlformats.org/officeDocument/2006/relationships/image" Target="../media/image19.jpeg"/><Relationship Id="rId10" Type="http://schemas.openxmlformats.org/officeDocument/2006/relationships/image" Target="../media/image23.png"/><Relationship Id="rId4" Type="http://schemas.openxmlformats.org/officeDocument/2006/relationships/image" Target="../media/image18.jpe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4.png"/><Relationship Id="rId15" Type="http://schemas.openxmlformats.org/officeDocument/2006/relationships/image" Target="../media/image37.png"/><Relationship Id="rId10" Type="http://schemas.openxmlformats.org/officeDocument/2006/relationships/image" Target="../media/image32.jpeg"/><Relationship Id="rId4" Type="http://schemas.openxmlformats.org/officeDocument/2006/relationships/image" Target="../media/image27.jpeg"/><Relationship Id="rId9" Type="http://schemas.openxmlformats.org/officeDocument/2006/relationships/image" Target="../media/image31.png"/><Relationship Id="rId1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2.jpeg"/><Relationship Id="rId5" Type="http://schemas.openxmlformats.org/officeDocument/2006/relationships/image" Target="../media/image39.jpeg"/><Relationship Id="rId10" Type="http://schemas.openxmlformats.org/officeDocument/2006/relationships/image" Target="../media/image41.jpeg"/><Relationship Id="rId4" Type="http://schemas.openxmlformats.org/officeDocument/2006/relationships/image" Target="../media/image38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4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7.jpe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0" Type="http://schemas.openxmlformats.org/officeDocument/2006/relationships/image" Target="../media/image44.jpg"/><Relationship Id="rId4" Type="http://schemas.openxmlformats.org/officeDocument/2006/relationships/image" Target="../media/image1.png"/><Relationship Id="rId9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66.pn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77.png"/><Relationship Id="rId2" Type="http://schemas.openxmlformats.org/officeDocument/2006/relationships/image" Target="../media/image68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64.png"/><Relationship Id="rId5" Type="http://schemas.openxmlformats.org/officeDocument/2006/relationships/image" Target="../media/image71.png"/><Relationship Id="rId15" Type="http://schemas.openxmlformats.org/officeDocument/2006/relationships/image" Target="../media/image79.jpeg"/><Relationship Id="rId10" Type="http://schemas.openxmlformats.org/officeDocument/2006/relationships/image" Target="../media/image76.pn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3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1.pn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10" Type="http://schemas.openxmlformats.org/officeDocument/2006/relationships/image" Target="../media/image1.png"/><Relationship Id="rId4" Type="http://schemas.openxmlformats.org/officeDocument/2006/relationships/image" Target="../media/image86.jpeg"/><Relationship Id="rId9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6.jpeg"/><Relationship Id="rId7" Type="http://schemas.openxmlformats.org/officeDocument/2006/relationships/image" Target="../media/image98.emf"/><Relationship Id="rId12" Type="http://schemas.openxmlformats.org/officeDocument/2006/relationships/image" Target="../media/image103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102.emf"/><Relationship Id="rId5" Type="http://schemas.openxmlformats.org/officeDocument/2006/relationships/image" Target="../media/image79.jpeg"/><Relationship Id="rId10" Type="http://schemas.openxmlformats.org/officeDocument/2006/relationships/image" Target="../media/image101.emf"/><Relationship Id="rId4" Type="http://schemas.openxmlformats.org/officeDocument/2006/relationships/image" Target="../media/image97.jpeg"/><Relationship Id="rId9" Type="http://schemas.openxmlformats.org/officeDocument/2006/relationships/image" Target="../media/image10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13" Type="http://schemas.openxmlformats.org/officeDocument/2006/relationships/image" Target="../media/image99.jpeg"/><Relationship Id="rId3" Type="http://schemas.openxmlformats.org/officeDocument/2006/relationships/image" Target="../media/image1.png"/><Relationship Id="rId7" Type="http://schemas.openxmlformats.org/officeDocument/2006/relationships/image" Target="../media/image98.emf"/><Relationship Id="rId12" Type="http://schemas.openxmlformats.org/officeDocument/2006/relationships/image" Target="../media/image109.emf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11" Type="http://schemas.openxmlformats.org/officeDocument/2006/relationships/image" Target="../media/image108.emf"/><Relationship Id="rId5" Type="http://schemas.openxmlformats.org/officeDocument/2006/relationships/image" Target="../media/image24.png"/><Relationship Id="rId15" Type="http://schemas.openxmlformats.org/officeDocument/2006/relationships/image" Target="../media/image101.emf"/><Relationship Id="rId10" Type="http://schemas.openxmlformats.org/officeDocument/2006/relationships/image" Target="../media/image107.emf"/><Relationship Id="rId4" Type="http://schemas.openxmlformats.org/officeDocument/2006/relationships/image" Target="../media/image27.jpeg"/><Relationship Id="rId9" Type="http://schemas.openxmlformats.org/officeDocument/2006/relationships/image" Target="../media/image106.emf"/><Relationship Id="rId1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120775"/>
            <a:ext cx="8382000" cy="1470025"/>
          </a:xfrm>
        </p:spPr>
        <p:txBody>
          <a:bodyPr>
            <a:noAutofit/>
          </a:bodyPr>
          <a:lstStyle/>
          <a:p>
            <a:r>
              <a:rPr lang="en-US" sz="4800" dirty="0"/>
              <a:t>Robotics &amp; Automation Driven Precision Ag Solutions for Public Sector and Industry in Pakistan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4191000"/>
            <a:ext cx="7620000" cy="1752600"/>
          </a:xfrm>
        </p:spPr>
        <p:txBody>
          <a:bodyPr>
            <a:noAutofit/>
          </a:bodyPr>
          <a:lstStyle/>
          <a:p>
            <a:pPr algn="l"/>
            <a:r>
              <a:rPr lang="en-US" sz="2400" dirty="0" err="1" smtClean="0">
                <a:solidFill>
                  <a:schemeClr val="tx1"/>
                </a:solidFill>
              </a:rPr>
              <a:t>Dr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Abubakr</a:t>
            </a:r>
            <a:r>
              <a:rPr lang="en-US" sz="2400" dirty="0" smtClean="0">
                <a:solidFill>
                  <a:schemeClr val="tx1"/>
                </a:solidFill>
              </a:rPr>
              <a:t> Muhammad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Associate Professor of Electrical Engineering, SBASSE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Director, Center for Water Informatics &amp; Technology (WIT)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Lahore University of Management Sciences, Pakistan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http://cyphynets.lums.edu.pk            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http://wit.lums.edu.pk/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</p:txBody>
      </p:sp>
      <p:pic>
        <p:nvPicPr>
          <p:cNvPr id="6" name="Picture 5" descr="lums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3911" y="4495800"/>
            <a:ext cx="174008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8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7" name="AutoShape 35"/>
          <p:cNvSpPr>
            <a:spLocks noChangeArrowheads="1"/>
          </p:cNvSpPr>
          <p:nvPr/>
        </p:nvSpPr>
        <p:spPr bwMode="auto">
          <a:xfrm>
            <a:off x="7315200" y="1524000"/>
            <a:ext cx="1066800" cy="2133600"/>
          </a:xfrm>
          <a:prstGeom prst="wedgeRectCallout">
            <a:avLst>
              <a:gd name="adj1" fmla="val -46278"/>
              <a:gd name="adj2" fmla="val 8467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2" name="Picture 41" descr="DSC022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1371600"/>
            <a:ext cx="3048000" cy="2286000"/>
          </a:xfrm>
          <a:prstGeom prst="rect">
            <a:avLst/>
          </a:prstGeom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7772401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How about a cyber-physical-social system? </a:t>
            </a:r>
            <a:br>
              <a:rPr lang="en-US" sz="3600" dirty="0" smtClean="0"/>
            </a:br>
            <a:r>
              <a:rPr lang="en-US" sz="3600" dirty="0" smtClean="0"/>
              <a:t>Can </a:t>
            </a:r>
            <a:r>
              <a:rPr lang="en-US" sz="3600" dirty="0"/>
              <a:t>e</a:t>
            </a:r>
            <a:r>
              <a:rPr lang="en-US" sz="3600" dirty="0" smtClean="0"/>
              <a:t>lectronics </a:t>
            </a:r>
            <a:r>
              <a:rPr lang="en-US" sz="3600" dirty="0"/>
              <a:t>r</a:t>
            </a:r>
            <a:r>
              <a:rPr lang="en-US" sz="3600" dirty="0" smtClean="0"/>
              <a:t>escue a hydraulic society?</a:t>
            </a:r>
            <a:endParaRPr lang="en-US" sz="3600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066800"/>
            <a:ext cx="7715250" cy="4948238"/>
          </a:xfrm>
        </p:spPr>
        <p:txBody>
          <a:bodyPr/>
          <a:lstStyle/>
          <a:p>
            <a:pPr>
              <a:buFontTx/>
              <a:buNone/>
            </a:pPr>
            <a:r>
              <a:rPr lang="en-US" sz="1800" b="0" dirty="0"/>
              <a:t>					</a:t>
            </a:r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>
            <a:off x="6553200" y="4953000"/>
            <a:ext cx="609600" cy="914400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>
            <a:off x="5257800" y="4267200"/>
            <a:ext cx="609600" cy="914400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7924800" y="4419600"/>
            <a:ext cx="609600" cy="914400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>
            <a:off x="4876800" y="5638800"/>
            <a:ext cx="304800" cy="457200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 flipH="1">
            <a:off x="5486400" y="4419600"/>
            <a:ext cx="457200" cy="228600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 flipH="1">
            <a:off x="4876800" y="4343400"/>
            <a:ext cx="457200" cy="228600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 flipH="1">
            <a:off x="6477000" y="5562600"/>
            <a:ext cx="457200" cy="228600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 flipH="1">
            <a:off x="4648200" y="5943600"/>
            <a:ext cx="457200" cy="228600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 flipH="1">
            <a:off x="8229600" y="4648200"/>
            <a:ext cx="457200" cy="228600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694" name="Line 22"/>
          <p:cNvSpPr>
            <a:spLocks noChangeShapeType="1"/>
          </p:cNvSpPr>
          <p:nvPr/>
        </p:nvSpPr>
        <p:spPr bwMode="auto">
          <a:xfrm flipH="1">
            <a:off x="8001000" y="5257800"/>
            <a:ext cx="457200" cy="228600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695" name="Line 23"/>
          <p:cNvSpPr>
            <a:spLocks noChangeShapeType="1"/>
          </p:cNvSpPr>
          <p:nvPr/>
        </p:nvSpPr>
        <p:spPr bwMode="auto">
          <a:xfrm>
            <a:off x="5105400" y="5334000"/>
            <a:ext cx="1524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696" name="Line 24"/>
          <p:cNvSpPr>
            <a:spLocks noChangeShapeType="1"/>
          </p:cNvSpPr>
          <p:nvPr/>
        </p:nvSpPr>
        <p:spPr bwMode="auto">
          <a:xfrm>
            <a:off x="6172200" y="4953000"/>
            <a:ext cx="1524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697" name="Line 25"/>
          <p:cNvSpPr>
            <a:spLocks noChangeShapeType="1"/>
          </p:cNvSpPr>
          <p:nvPr/>
        </p:nvSpPr>
        <p:spPr bwMode="auto">
          <a:xfrm>
            <a:off x="3962400" y="5791200"/>
            <a:ext cx="1524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698" name="Line 26"/>
          <p:cNvSpPr>
            <a:spLocks noChangeShapeType="1"/>
          </p:cNvSpPr>
          <p:nvPr/>
        </p:nvSpPr>
        <p:spPr bwMode="auto">
          <a:xfrm>
            <a:off x="7391400" y="4419600"/>
            <a:ext cx="1524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699" name="Line 27"/>
          <p:cNvSpPr>
            <a:spLocks noChangeShapeType="1"/>
          </p:cNvSpPr>
          <p:nvPr/>
        </p:nvSpPr>
        <p:spPr bwMode="auto">
          <a:xfrm flipH="1">
            <a:off x="5334000" y="4495800"/>
            <a:ext cx="152400" cy="76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700" name="Line 28"/>
          <p:cNvSpPr>
            <a:spLocks noChangeShapeType="1"/>
          </p:cNvSpPr>
          <p:nvPr/>
        </p:nvSpPr>
        <p:spPr bwMode="auto">
          <a:xfrm flipH="1">
            <a:off x="5638800" y="4876800"/>
            <a:ext cx="152400" cy="76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701" name="Line 29"/>
          <p:cNvSpPr>
            <a:spLocks noChangeShapeType="1"/>
          </p:cNvSpPr>
          <p:nvPr/>
        </p:nvSpPr>
        <p:spPr bwMode="auto">
          <a:xfrm flipH="1">
            <a:off x="4876800" y="5791200"/>
            <a:ext cx="152400" cy="76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702" name="Line 30"/>
          <p:cNvSpPr>
            <a:spLocks noChangeShapeType="1"/>
          </p:cNvSpPr>
          <p:nvPr/>
        </p:nvSpPr>
        <p:spPr bwMode="auto">
          <a:xfrm flipH="1">
            <a:off x="6934200" y="5638800"/>
            <a:ext cx="152400" cy="76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8703" name="Picture 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5562600"/>
            <a:ext cx="1066800" cy="747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8708" name="AutoShape 36"/>
          <p:cNvSpPr>
            <a:spLocks noChangeArrowheads="1"/>
          </p:cNvSpPr>
          <p:nvPr/>
        </p:nvSpPr>
        <p:spPr bwMode="auto">
          <a:xfrm>
            <a:off x="6324600" y="1371600"/>
            <a:ext cx="2209800" cy="2286000"/>
          </a:xfrm>
          <a:prstGeom prst="wedgeRectCallout">
            <a:avLst>
              <a:gd name="adj1" fmla="val -2370"/>
              <a:gd name="adj2" fmla="val 80625"/>
            </a:avLst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709" name="AutoShape 37"/>
          <p:cNvSpPr>
            <a:spLocks noChangeArrowheads="1"/>
          </p:cNvSpPr>
          <p:nvPr/>
        </p:nvSpPr>
        <p:spPr bwMode="auto">
          <a:xfrm>
            <a:off x="4648200" y="2819400"/>
            <a:ext cx="1219200" cy="1219200"/>
          </a:xfrm>
          <a:prstGeom prst="wedgeRectCallout">
            <a:avLst>
              <a:gd name="adj1" fmla="val 18880"/>
              <a:gd name="adj2" fmla="val 8567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710" name="AutoShape 38"/>
          <p:cNvSpPr>
            <a:spLocks noChangeArrowheads="1"/>
          </p:cNvSpPr>
          <p:nvPr/>
        </p:nvSpPr>
        <p:spPr bwMode="auto">
          <a:xfrm>
            <a:off x="4572000" y="1143000"/>
            <a:ext cx="838200" cy="990600"/>
          </a:xfrm>
          <a:prstGeom prst="wedgeRectCallout">
            <a:avLst>
              <a:gd name="adj1" fmla="val 188068"/>
              <a:gd name="adj2" fmla="val 3573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8706" name="Picture 34" descr="ti_beagle_board_top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1143000"/>
            <a:ext cx="1095375" cy="1066800"/>
          </a:xfrm>
          <a:prstGeom prst="rect">
            <a:avLst/>
          </a:prstGeom>
          <a:noFill/>
        </p:spPr>
      </p:pic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667000"/>
            <a:ext cx="1304925" cy="1447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8712" name="Text Box 40"/>
          <p:cNvSpPr txBox="1">
            <a:spLocks noChangeArrowheads="1"/>
          </p:cNvSpPr>
          <p:nvPr/>
        </p:nvSpPr>
        <p:spPr bwMode="auto">
          <a:xfrm>
            <a:off x="4114800" y="2209800"/>
            <a:ext cx="19812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0"/>
              <a:t>Embedded controller</a:t>
            </a:r>
          </a:p>
        </p:txBody>
      </p:sp>
      <p:sp>
        <p:nvSpPr>
          <p:cNvPr id="28713" name="Text Box 41"/>
          <p:cNvSpPr txBox="1">
            <a:spLocks noChangeArrowheads="1"/>
          </p:cNvSpPr>
          <p:nvPr/>
        </p:nvSpPr>
        <p:spPr bwMode="auto">
          <a:xfrm>
            <a:off x="6629400" y="4648200"/>
            <a:ext cx="19812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0"/>
              <a:t>Gate control </a:t>
            </a:r>
          </a:p>
        </p:txBody>
      </p:sp>
      <p:sp>
        <p:nvSpPr>
          <p:cNvPr id="28714" name="Text Box 42"/>
          <p:cNvSpPr txBox="1">
            <a:spLocks noChangeArrowheads="1"/>
          </p:cNvSpPr>
          <p:nvPr/>
        </p:nvSpPr>
        <p:spPr bwMode="auto">
          <a:xfrm>
            <a:off x="6553200" y="5867400"/>
            <a:ext cx="198120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0"/>
              <a:t>Demand driven delivery to farms </a:t>
            </a:r>
          </a:p>
        </p:txBody>
      </p:sp>
      <p:sp>
        <p:nvSpPr>
          <p:cNvPr id="28715" name="Text Box 43"/>
          <p:cNvSpPr txBox="1">
            <a:spLocks noChangeArrowheads="1"/>
          </p:cNvSpPr>
          <p:nvPr/>
        </p:nvSpPr>
        <p:spPr bwMode="auto">
          <a:xfrm>
            <a:off x="4191000" y="4343400"/>
            <a:ext cx="19812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0"/>
              <a:t>Flow Measurements</a:t>
            </a:r>
          </a:p>
        </p:txBody>
      </p:sp>
      <p:sp>
        <p:nvSpPr>
          <p:cNvPr id="28718" name="AutoShape 46"/>
          <p:cNvSpPr>
            <a:spLocks noChangeArrowheads="1"/>
          </p:cNvSpPr>
          <p:nvPr/>
        </p:nvSpPr>
        <p:spPr bwMode="auto">
          <a:xfrm>
            <a:off x="8001000" y="457200"/>
            <a:ext cx="609600" cy="609600"/>
          </a:xfrm>
          <a:prstGeom prst="wedgeRectCallout">
            <a:avLst>
              <a:gd name="adj1" fmla="val -201564"/>
              <a:gd name="adj2" fmla="val 19557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8717" name="Picture 45" descr="xbee_250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72400" y="0"/>
            <a:ext cx="962025" cy="1085850"/>
          </a:xfrm>
          <a:prstGeom prst="rect">
            <a:avLst/>
          </a:prstGeom>
          <a:noFill/>
        </p:spPr>
      </p:pic>
      <p:sp>
        <p:nvSpPr>
          <p:cNvPr id="28719" name="Text Box 47"/>
          <p:cNvSpPr txBox="1">
            <a:spLocks noChangeArrowheads="1"/>
          </p:cNvSpPr>
          <p:nvPr/>
        </p:nvSpPr>
        <p:spPr bwMode="auto">
          <a:xfrm>
            <a:off x="7315200" y="152400"/>
            <a:ext cx="19812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b="0"/>
              <a:t>Wireless connectivity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4400" y="1371600"/>
            <a:ext cx="2867025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AutoShape 37"/>
          <p:cNvSpPr>
            <a:spLocks noChangeArrowheads="1"/>
          </p:cNvSpPr>
          <p:nvPr/>
        </p:nvSpPr>
        <p:spPr bwMode="auto">
          <a:xfrm>
            <a:off x="4419600" y="5638800"/>
            <a:ext cx="228600" cy="152400"/>
          </a:xfrm>
          <a:prstGeom prst="wedgeRectCallout">
            <a:avLst>
              <a:gd name="adj1" fmla="val -856120"/>
              <a:gd name="adj2" fmla="val -79140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 flipV="1">
            <a:off x="3657600" y="4191000"/>
            <a:ext cx="4724400" cy="19050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0" name="Picture 39" descr="DSC00197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895600" y="2667000"/>
            <a:ext cx="16002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28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3438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Real-Time Flow Monitoring</a:t>
            </a:r>
            <a:endParaRPr lang="en-US" sz="28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System Diagram.pn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933768"/>
            <a:ext cx="5562600" cy="2876232"/>
          </a:xfrm>
          <a:prstGeom prst="rect">
            <a:avLst/>
          </a:prstGeom>
        </p:spPr>
      </p:pic>
      <p:pic>
        <p:nvPicPr>
          <p:cNvPr id="5" name="Picture 10" descr="http://t0.gstatic.com/images?q=tbn:ANd9GcTGybPTa5vS7PXWi-hFr_Pr89berXYVmi07fxAau2kbAA_6LW8U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3956" y="6248400"/>
            <a:ext cx="659877" cy="533400"/>
          </a:xfrm>
          <a:prstGeom prst="rect">
            <a:avLst/>
          </a:prstGeom>
          <a:noFill/>
        </p:spPr>
      </p:pic>
      <p:pic>
        <p:nvPicPr>
          <p:cNvPr id="7" name="Picture 22" descr="http://t3.gstatic.com/images?q=tbn:ANd9GcR6aFLZfWjT8Wm1zDCJIg6mrbuOhuRmWpyE6NRhvh7tON-CXUf1o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6286855"/>
            <a:ext cx="847262" cy="576263"/>
          </a:xfrm>
          <a:prstGeom prst="rect">
            <a:avLst/>
          </a:prstGeom>
          <a:noFill/>
        </p:spPr>
      </p:pic>
      <p:pic>
        <p:nvPicPr>
          <p:cNvPr id="8" name="Picture 7" descr="DSC00274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304800" y="4343400"/>
            <a:ext cx="2438400" cy="1743075"/>
          </a:xfrm>
          <a:prstGeom prst="rect">
            <a:avLst/>
          </a:prstGeom>
        </p:spPr>
      </p:pic>
      <p:pic>
        <p:nvPicPr>
          <p:cNvPr id="9" name="Picture 8" descr="DSC0031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4800" y="4343400"/>
            <a:ext cx="2336800" cy="1752600"/>
          </a:xfrm>
          <a:prstGeom prst="rect">
            <a:avLst/>
          </a:prstGeom>
        </p:spPr>
      </p:pic>
      <p:pic>
        <p:nvPicPr>
          <p:cNvPr id="10" name="Content Placeholder 3" descr="distributary network - snapsho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254479" y="4214142"/>
            <a:ext cx="3737122" cy="2034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lums log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20263" y="6230748"/>
            <a:ext cx="685800" cy="540572"/>
          </a:xfrm>
          <a:prstGeom prst="rect">
            <a:avLst/>
          </a:prstGeom>
        </p:spPr>
      </p:pic>
      <p:pic>
        <p:nvPicPr>
          <p:cNvPr id="11" name="Picture 10" descr="distributary network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2575" y="1143000"/>
            <a:ext cx="3059025" cy="2362200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990600"/>
            <a:ext cx="1790700" cy="1371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71600" y="6285637"/>
            <a:ext cx="37719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b="0" dirty="0" smtClean="0"/>
              <a:t>Laboratory for Cyber Physical Networks &amp; Systems</a:t>
            </a:r>
          </a:p>
          <a:p>
            <a:pPr algn="l">
              <a:spcBef>
                <a:spcPts val="0"/>
              </a:spcBef>
            </a:pPr>
            <a:r>
              <a:rPr lang="en-US" sz="1200" b="0" dirty="0" smtClean="0"/>
              <a:t>Dept. of Electrical Engineering, LUMS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162550" y="3810000"/>
            <a:ext cx="377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1400" b="1" dirty="0" smtClean="0"/>
              <a:t>Project Site: 17 Distributaries in </a:t>
            </a:r>
            <a:r>
              <a:rPr lang="en-US" sz="1400" b="1" dirty="0" err="1" smtClean="0"/>
              <a:t>Bahawalnagar</a:t>
            </a:r>
            <a:r>
              <a:rPr lang="en-US" sz="1400" b="1" dirty="0" smtClean="0"/>
              <a:t>. </a:t>
            </a:r>
          </a:p>
          <a:p>
            <a:endParaRPr lang="en-US" dirty="0"/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6235116"/>
            <a:ext cx="1373583" cy="62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152400" y="3810000"/>
            <a:ext cx="4629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400" b="1" dirty="0" smtClean="0"/>
              <a:t>System Architecture (above). Field </a:t>
            </a:r>
            <a:r>
              <a:rPr lang="en-US" sz="1400" b="1" dirty="0"/>
              <a:t>i</a:t>
            </a:r>
            <a:r>
              <a:rPr lang="en-US" sz="1400" b="1" dirty="0" smtClean="0"/>
              <a:t>nstallations (below).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78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72" y="0"/>
            <a:ext cx="9158177" cy="7620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Year Long </a:t>
            </a:r>
            <a:r>
              <a:rPr lang="en-US" sz="28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Monitoring 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Hakra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Br. Canal Command (2014)</a:t>
            </a:r>
            <a:b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43000"/>
            <a:ext cx="9144001" cy="241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" y="3733801"/>
            <a:ext cx="915817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 descr="http://t0.gstatic.com/images?q=tbn:ANd9GcTGybPTa5vS7PXWi-hFr_Pr89berXYVmi07fxAau2kbAA_6LW8U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3956" y="6248400"/>
            <a:ext cx="659877" cy="533400"/>
          </a:xfrm>
          <a:prstGeom prst="rect">
            <a:avLst/>
          </a:prstGeom>
          <a:noFill/>
        </p:spPr>
      </p:pic>
      <p:pic>
        <p:nvPicPr>
          <p:cNvPr id="7" name="Picture 22" descr="http://t3.gstatic.com/images?q=tbn:ANd9GcR6aFLZfWjT8Wm1zDCJIg6mrbuOhuRmWpyE6NRhvh7tON-CXUf1o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6286855"/>
            <a:ext cx="847262" cy="576263"/>
          </a:xfrm>
          <a:prstGeom prst="rect">
            <a:avLst/>
          </a:prstGeom>
          <a:noFill/>
        </p:spPr>
      </p:pic>
      <p:pic>
        <p:nvPicPr>
          <p:cNvPr id="8" name="Picture 7" descr="lums 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20263" y="6230748"/>
            <a:ext cx="685800" cy="5405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1600" y="6285637"/>
            <a:ext cx="37719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b="0" dirty="0" smtClean="0"/>
              <a:t>Laboratory for Cyber Physical Networks &amp; Systems</a:t>
            </a:r>
          </a:p>
          <a:p>
            <a:pPr algn="l">
              <a:spcBef>
                <a:spcPts val="0"/>
              </a:spcBef>
            </a:pPr>
            <a:r>
              <a:rPr lang="en-US" sz="1200" b="0" dirty="0" smtClean="0"/>
              <a:t>Dept. of Electrical Engineering, LUMS</a:t>
            </a:r>
          </a:p>
          <a:p>
            <a:endParaRPr lang="en-US" dirty="0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235116"/>
            <a:ext cx="1373583" cy="62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04800" y="381000"/>
            <a:ext cx="7036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Refs</a:t>
            </a:r>
            <a:r>
              <a:rPr lang="en-US" sz="1400" dirty="0" smtClean="0"/>
              <a:t>. Ahmad</a:t>
            </a:r>
            <a:r>
              <a:rPr lang="en-US" sz="1400" b="0" dirty="0" smtClean="0"/>
              <a:t>, Muhammad et al. IECON 2014, WSN4DC 2013 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00189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9220200" cy="855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0" dirty="0" smtClean="0">
                <a:solidFill>
                  <a:schemeClr val="accent2"/>
                </a:solidFill>
              </a:rPr>
              <a:t>Autonomous Lan</a:t>
            </a:r>
            <a:r>
              <a:rPr lang="en-US" sz="3200" dirty="0" smtClean="0">
                <a:solidFill>
                  <a:schemeClr val="accent2"/>
                </a:solidFill>
              </a:rPr>
              <a:t>d Vehicles for Demining &amp; Agriculture </a:t>
            </a:r>
            <a:r>
              <a:rPr lang="en-US" sz="3200" dirty="0" err="1" smtClean="0">
                <a:solidFill>
                  <a:schemeClr val="accent2"/>
                </a:solidFill>
              </a:rPr>
              <a:t>ALVeDA</a:t>
            </a:r>
            <a:r>
              <a:rPr lang="en-US" sz="3200" dirty="0" smtClean="0">
                <a:solidFill>
                  <a:schemeClr val="accent2"/>
                </a:solidFill>
              </a:rPr>
              <a:t> &amp; MDRD (2010-2013)</a:t>
            </a:r>
            <a:endParaRPr lang="en-US" sz="3200" dirty="0">
              <a:solidFill>
                <a:schemeClr val="accent2"/>
              </a:solidFill>
            </a:endParaRPr>
          </a:p>
        </p:txBody>
      </p:sp>
      <p:pic>
        <p:nvPicPr>
          <p:cNvPr id="11" name="Picture 10" descr="lums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5800" y="6276190"/>
            <a:ext cx="738116" cy="5818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963" y="5715000"/>
            <a:ext cx="906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1"/>
                </a:solidFill>
              </a:rPr>
              <a:t>Robot Vision: </a:t>
            </a:r>
            <a:r>
              <a:rPr lang="en-US" sz="1400" b="1" dirty="0">
                <a:solidFill>
                  <a:schemeClr val="accent2"/>
                </a:solidFill>
              </a:rPr>
              <a:t>Terrain C</a:t>
            </a:r>
            <a:r>
              <a:rPr lang="en-US" sz="1400" b="1" dirty="0" smtClean="0">
                <a:solidFill>
                  <a:schemeClr val="accent2"/>
                </a:solidFill>
              </a:rPr>
              <a:t>lassification, RGB-D &amp; Monocular SLAM, Visual </a:t>
            </a:r>
            <a:r>
              <a:rPr lang="en-US" sz="1400" b="1" dirty="0" err="1">
                <a:solidFill>
                  <a:schemeClr val="accent2"/>
                </a:solidFill>
              </a:rPr>
              <a:t>S</a:t>
            </a:r>
            <a:r>
              <a:rPr lang="en-US" sz="1400" b="1" dirty="0" err="1" smtClean="0">
                <a:solidFill>
                  <a:schemeClr val="accent2"/>
                </a:solidFill>
              </a:rPr>
              <a:t>ervoing</a:t>
            </a:r>
            <a:r>
              <a:rPr lang="en-US" sz="1400" b="1" dirty="0" smtClean="0">
                <a:solidFill>
                  <a:schemeClr val="accent2"/>
                </a:solidFill>
              </a:rPr>
              <a:t>, Soil </a:t>
            </a:r>
            <a:r>
              <a:rPr lang="en-US" sz="1400" b="1" dirty="0">
                <a:solidFill>
                  <a:schemeClr val="accent2"/>
                </a:solidFill>
              </a:rPr>
              <a:t>E</a:t>
            </a:r>
            <a:r>
              <a:rPr lang="en-US" sz="1400" b="1" dirty="0" smtClean="0">
                <a:solidFill>
                  <a:schemeClr val="accent2"/>
                </a:solidFill>
              </a:rPr>
              <a:t>stimation in a Bucket </a:t>
            </a:r>
            <a:r>
              <a:rPr lang="en-US" sz="1400" b="1" dirty="0">
                <a:solidFill>
                  <a:schemeClr val="accent2"/>
                </a:solidFill>
              </a:rPr>
              <a:t>E</a:t>
            </a:r>
            <a:r>
              <a:rPr lang="en-US" sz="1400" b="1" dirty="0" smtClean="0">
                <a:solidFill>
                  <a:schemeClr val="accent2"/>
                </a:solidFill>
              </a:rPr>
              <a:t>xcavator.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73296" y="3377625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accent1"/>
                </a:solidFill>
              </a:rPr>
              <a:t>Field Experiments: </a:t>
            </a:r>
            <a:r>
              <a:rPr lang="en-US" sz="1600" b="1" dirty="0" smtClean="0">
                <a:solidFill>
                  <a:schemeClr val="accent2"/>
                </a:solidFill>
              </a:rPr>
              <a:t>Channel mapping in Lahore (left).</a:t>
            </a:r>
          </a:p>
          <a:p>
            <a:pPr algn="r"/>
            <a:r>
              <a:rPr lang="en-US" sz="1600" b="1" dirty="0" smtClean="0">
                <a:solidFill>
                  <a:schemeClr val="accent2"/>
                </a:solidFill>
              </a:rPr>
              <a:t>Scanning a minefield in Beirut (right). 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" y="914400"/>
            <a:ext cx="3953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</a:rPr>
              <a:t>Collaboration: </a:t>
            </a:r>
            <a:r>
              <a:rPr lang="en-US" sz="1600" b="1" dirty="0" err="1" smtClean="0"/>
              <a:t>RRLab</a:t>
            </a:r>
            <a:r>
              <a:rPr lang="en-US" sz="1600" b="1" dirty="0" smtClean="0"/>
              <a:t>, TU Kaiserslautern</a:t>
            </a:r>
          </a:p>
          <a:p>
            <a:r>
              <a:rPr lang="en-US" sz="1600" b="1" dirty="0" smtClean="0">
                <a:solidFill>
                  <a:schemeClr val="accent1"/>
                </a:solidFill>
              </a:rPr>
              <a:t>Funding</a:t>
            </a:r>
            <a:r>
              <a:rPr lang="en-US" sz="1600" b="1" dirty="0" smtClean="0"/>
              <a:t>: DAAD, LUMS, National Instruments</a:t>
            </a:r>
            <a:endParaRPr lang="en-US" sz="1600" b="1" dirty="0"/>
          </a:p>
        </p:txBody>
      </p:sp>
      <p:sp>
        <p:nvSpPr>
          <p:cNvPr id="22" name="Rectangle 21"/>
          <p:cNvSpPr/>
          <p:nvPr/>
        </p:nvSpPr>
        <p:spPr>
          <a:xfrm>
            <a:off x="0" y="3177654"/>
            <a:ext cx="2057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-21515" y="3352800"/>
            <a:ext cx="4593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</a:rPr>
              <a:t>Objective</a:t>
            </a:r>
            <a:r>
              <a:rPr lang="en-US" sz="1600" b="1" dirty="0" smtClean="0">
                <a:solidFill>
                  <a:srgbClr val="FF0000"/>
                </a:solidFill>
              </a:rPr>
              <a:t>: </a:t>
            </a:r>
            <a:r>
              <a:rPr lang="en-US" sz="1600" b="1" dirty="0" smtClean="0">
                <a:solidFill>
                  <a:schemeClr val="accent2"/>
                </a:solidFill>
              </a:rPr>
              <a:t>Push performance limits with low-cost vision sensors and simple mechatronics. 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pic>
        <p:nvPicPr>
          <p:cNvPr id="25" name="Picture 24" descr="http://t1.gstatic.com/images?q=tbn:ANd9GcR-3CsaIrVBv0PGodSiD1vChcQnco9PQrPE2sTI3dCmoEQu3DC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6324600"/>
            <a:ext cx="1295400" cy="350838"/>
          </a:xfrm>
          <a:prstGeom prst="rect">
            <a:avLst/>
          </a:prstGeom>
          <a:noFill/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35116"/>
            <a:ext cx="1373583" cy="62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1295400" y="6248400"/>
            <a:ext cx="37719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b="0" dirty="0" smtClean="0"/>
              <a:t>Laboratory for Cyber Physical Networks &amp; Systems</a:t>
            </a:r>
          </a:p>
          <a:p>
            <a:pPr algn="l">
              <a:spcBef>
                <a:spcPts val="0"/>
              </a:spcBef>
            </a:pPr>
            <a:r>
              <a:rPr lang="en-US" sz="1200" b="0" dirty="0" smtClean="0"/>
              <a:t>Dept. of Electrical Engineering, LUMS</a:t>
            </a:r>
          </a:p>
          <a:p>
            <a:endParaRPr lang="en-US" dirty="0"/>
          </a:p>
        </p:txBody>
      </p:sp>
      <p:pic>
        <p:nvPicPr>
          <p:cNvPr id="1028" name="Picture 4" descr="https://encrypted-tbn3.gstatic.com/images?q=tbn:ANd9GcTunob0B7BU3FPIROVJpPz_0kGDBMErYLbT1qkKra3B3rIneA0LO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342743"/>
            <a:ext cx="838200" cy="43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3.bp.blogspot.com/-syz68iFrA4Y/UDkAASncMrI/AAAAAAAAAsk/uoSpzs_VmrM/s1600/National%2Binstrument%2Blogo%2Bjobseekersindi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6400800"/>
            <a:ext cx="1273337" cy="304800"/>
          </a:xfrm>
          <a:prstGeom prst="rect">
            <a:avLst/>
          </a:prstGeom>
          <a:noFill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524000"/>
            <a:ext cx="2270304" cy="1906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304" y="1524000"/>
            <a:ext cx="1387296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5000" y="1524000"/>
            <a:ext cx="365304" cy="967854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99146"/>
            <a:ext cx="2366181" cy="157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477000" y="885327"/>
            <a:ext cx="2586037" cy="239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31" descr="C:\Users\ADMIN\Desktop\new IDF with media\cyphynets media\dataset1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200" y="4036521"/>
            <a:ext cx="1752600" cy="167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352" y="3991823"/>
            <a:ext cx="2671648" cy="172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749600" y="4036521"/>
            <a:ext cx="2318200" cy="1634079"/>
          </a:xfrm>
          <a:prstGeom prst="rect">
            <a:avLst/>
          </a:prstGeom>
        </p:spPr>
      </p:pic>
      <p:pic>
        <p:nvPicPr>
          <p:cNvPr id="34" name="Picture 3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606119" y="4038600"/>
            <a:ext cx="2099481" cy="150961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 rot="449258">
            <a:off x="7162800" y="4343400"/>
            <a:ext cx="381000" cy="7620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6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9144000" cy="855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smtClean="0">
                <a:solidFill>
                  <a:schemeClr val="accent2"/>
                </a:solidFill>
              </a:rPr>
              <a:t>Aerial Mapping of Irrigation Canals for Silt Deposition</a:t>
            </a:r>
            <a:endParaRPr lang="en-US" sz="3200" dirty="0">
              <a:solidFill>
                <a:schemeClr val="accent2"/>
              </a:solidFill>
            </a:endParaRPr>
          </a:p>
        </p:txBody>
      </p:sp>
      <p:pic>
        <p:nvPicPr>
          <p:cNvPr id="11" name="Picture 10" descr="lums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6156064"/>
            <a:ext cx="890516" cy="7019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" y="3253854"/>
            <a:ext cx="4136595" cy="2452972"/>
          </a:xfrm>
          <a:prstGeom prst="rect">
            <a:avLst/>
          </a:prstGeom>
        </p:spPr>
      </p:pic>
      <p:pic>
        <p:nvPicPr>
          <p:cNvPr id="15" name="Picture 2" descr="http://www.adrianlaycock.com/pictures/albums/uploads/Chapter07/A/normal_A7_50_si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22489"/>
            <a:ext cx="2743200" cy="176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blogs.lse.ac.uk/indiaatlse/files/2013/10/N2INDIRA-SAGAR-CANAL-BREACH-3-e13807153545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144" y="663054"/>
            <a:ext cx="2467656" cy="184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0" y="5640879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accent1"/>
                </a:solidFill>
              </a:rPr>
              <a:t>Guassian</a:t>
            </a:r>
            <a:r>
              <a:rPr lang="en-US" sz="1600" b="1" dirty="0" smtClean="0">
                <a:solidFill>
                  <a:schemeClr val="accent1"/>
                </a:solidFill>
              </a:rPr>
              <a:t> Processes </a:t>
            </a:r>
            <a:r>
              <a:rPr lang="en-US" sz="1600" b="1" dirty="0" smtClean="0">
                <a:solidFill>
                  <a:schemeClr val="accent2"/>
                </a:solidFill>
              </a:rPr>
              <a:t>(GP) based vol. estimation framework incorporating soil model, localization error and sensor noise.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57800" y="5623257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accent1"/>
                </a:solidFill>
              </a:rPr>
              <a:t>Experiments Video</a:t>
            </a:r>
            <a:r>
              <a:rPr lang="en-US" sz="1600" b="1" dirty="0" smtClean="0">
                <a:solidFill>
                  <a:srgbClr val="FF0000"/>
                </a:solidFill>
              </a:rPr>
              <a:t>. </a:t>
            </a:r>
            <a:r>
              <a:rPr lang="en-US" sz="1600" b="1" dirty="0" err="1" smtClean="0">
                <a:solidFill>
                  <a:schemeClr val="accent2"/>
                </a:solidFill>
              </a:rPr>
              <a:t>Octocopter</a:t>
            </a:r>
            <a:r>
              <a:rPr lang="en-US" sz="1600" b="1" dirty="0" smtClean="0">
                <a:solidFill>
                  <a:schemeClr val="accent2"/>
                </a:solidFill>
              </a:rPr>
              <a:t> flying over a channel (LUMS campus) collecting scans.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81400" y="2491854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accent1"/>
                </a:solidFill>
              </a:rPr>
              <a:t>Examples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chemeClr val="accent2"/>
                </a:solidFill>
              </a:rPr>
              <a:t>of Siltation and bank deterioration in the Indus Basin.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495" y="663054"/>
            <a:ext cx="3572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</a:rPr>
              <a:t>Collaboration: </a:t>
            </a:r>
            <a:r>
              <a:rPr lang="en-US" sz="1600" b="1" dirty="0" err="1" smtClean="0"/>
              <a:t>RRLab</a:t>
            </a:r>
            <a:r>
              <a:rPr lang="en-US" sz="1600" b="1" dirty="0" smtClean="0"/>
              <a:t>, TU Kaiserslautern</a:t>
            </a:r>
          </a:p>
          <a:p>
            <a:r>
              <a:rPr lang="en-US" sz="1600" b="1" dirty="0" smtClean="0">
                <a:solidFill>
                  <a:schemeClr val="accent1"/>
                </a:solidFill>
              </a:rPr>
              <a:t>Funding</a:t>
            </a:r>
            <a:r>
              <a:rPr lang="en-US" sz="1600" b="1" dirty="0" smtClean="0"/>
              <a:t>: DAAD, LUMS</a:t>
            </a:r>
            <a:endParaRPr lang="en-US" sz="1600" b="1" dirty="0"/>
          </a:p>
        </p:txBody>
      </p:sp>
      <p:sp>
        <p:nvSpPr>
          <p:cNvPr id="22" name="Rectangle 21"/>
          <p:cNvSpPr/>
          <p:nvPr/>
        </p:nvSpPr>
        <p:spPr>
          <a:xfrm>
            <a:off x="0" y="3177654"/>
            <a:ext cx="2057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-21515" y="3025254"/>
            <a:ext cx="4593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</a:rPr>
              <a:t>Motivation</a:t>
            </a:r>
            <a:r>
              <a:rPr lang="en-US" sz="1600" b="1" dirty="0" smtClean="0">
                <a:solidFill>
                  <a:srgbClr val="FF0000"/>
                </a:solidFill>
              </a:rPr>
              <a:t>: </a:t>
            </a:r>
            <a:r>
              <a:rPr lang="en-US" sz="1600" b="1" dirty="0" smtClean="0">
                <a:solidFill>
                  <a:schemeClr val="accent2"/>
                </a:solidFill>
              </a:rPr>
              <a:t>Automation of annual canal cleaning operation in the world’s largest irrigation network. 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pic>
        <p:nvPicPr>
          <p:cNvPr id="25" name="Picture 24" descr="http://t1.gstatic.com/images?q=tbn:ANd9GcR-3CsaIrVBv0PGodSiD1vChcQnco9PQrPE2sTI3dCmoEQu3DC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6324600"/>
            <a:ext cx="1600200" cy="433388"/>
          </a:xfrm>
          <a:prstGeom prst="rect">
            <a:avLst/>
          </a:prstGeom>
          <a:noFill/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235116"/>
            <a:ext cx="1373583" cy="62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1333500" y="6285637"/>
            <a:ext cx="37719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b="0" dirty="0" smtClean="0"/>
              <a:t>Laboratory for Cyber Physical Networks &amp; Systems</a:t>
            </a:r>
          </a:p>
          <a:p>
            <a:pPr algn="l">
              <a:spcBef>
                <a:spcPts val="0"/>
              </a:spcBef>
            </a:pPr>
            <a:r>
              <a:rPr lang="en-US" sz="1200" b="0" dirty="0" smtClean="0"/>
              <a:t>Dept. of Electrical Engineering, LUMS</a:t>
            </a:r>
          </a:p>
          <a:p>
            <a:endParaRPr lang="en-US" dirty="0"/>
          </a:p>
        </p:txBody>
      </p:sp>
      <p:pic>
        <p:nvPicPr>
          <p:cNvPr id="1028" name="Picture 4" descr="https://encrypted-tbn3.gstatic.com/images?q=tbn:ANd9GcTunob0B7BU3FPIROVJpPz_0kGDBMErYLbT1qkKra3B3rIneA0LO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417" y="6324600"/>
            <a:ext cx="100012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:\Abubakr\Research\Thesis Data\Ali Ahmad MS EE 2016\thesis\octa.jpg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31" y="1319531"/>
            <a:ext cx="2305050" cy="1728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C:\Users\abubakr\AppData\Roaming\Skype\abubakm0a\media_messaging\media_cache_v3\^F0888405343F8595BDF5BBE9A6160A3B96206C7EDF4B718D19^pimgpsh_fullsize_distr.jpg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52551"/>
            <a:ext cx="4026658" cy="2433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718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9144000" cy="855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smtClean="0">
                <a:solidFill>
                  <a:schemeClr val="accent2"/>
                </a:solidFill>
              </a:rPr>
              <a:t>Framework for Aerial Mapping </a:t>
            </a:r>
            <a:r>
              <a:rPr lang="en-US" sz="3200" dirty="0" smtClean="0">
                <a:solidFill>
                  <a:schemeClr val="accent2"/>
                </a:solidFill>
              </a:rPr>
              <a:t>of</a:t>
            </a:r>
            <a:r>
              <a:rPr lang="en-US" sz="3200" b="0" dirty="0" smtClean="0">
                <a:solidFill>
                  <a:schemeClr val="accent2"/>
                </a:solidFill>
              </a:rPr>
              <a:t> Silt Deposition</a:t>
            </a:r>
            <a:endParaRPr lang="en-US" sz="3200" dirty="0">
              <a:solidFill>
                <a:schemeClr val="accent2"/>
              </a:solidFill>
            </a:endParaRPr>
          </a:p>
        </p:txBody>
      </p:sp>
      <p:pic>
        <p:nvPicPr>
          <p:cNvPr id="11" name="Picture 10" descr="lums 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3400" y="6156064"/>
            <a:ext cx="890516" cy="7019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5" y="838200"/>
            <a:ext cx="4136595" cy="24529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2400" y="3225225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accent1"/>
                </a:solidFill>
              </a:rPr>
              <a:t>Guassian</a:t>
            </a:r>
            <a:r>
              <a:rPr lang="en-US" sz="1600" b="1" dirty="0" smtClean="0">
                <a:solidFill>
                  <a:schemeClr val="accent1"/>
                </a:solidFill>
              </a:rPr>
              <a:t> Processes </a:t>
            </a:r>
            <a:r>
              <a:rPr lang="en-US" sz="1600" b="1" dirty="0" smtClean="0">
                <a:solidFill>
                  <a:schemeClr val="accent2"/>
                </a:solidFill>
              </a:rPr>
              <a:t>(GP) based vol. estimation framework incorporating soil model, localization error and sensor noise.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57800" y="5757446"/>
            <a:ext cx="388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accent1"/>
                </a:solidFill>
              </a:rPr>
              <a:t>Lab Model</a:t>
            </a:r>
            <a:r>
              <a:rPr lang="en-US" sz="1600" b="1" dirty="0" smtClean="0">
                <a:solidFill>
                  <a:srgbClr val="FF0000"/>
                </a:solidFill>
              </a:rPr>
              <a:t>. </a:t>
            </a:r>
            <a:r>
              <a:rPr lang="en-US" sz="1600" b="1" dirty="0" smtClean="0">
                <a:solidFill>
                  <a:schemeClr val="accent2"/>
                </a:solidFill>
              </a:rPr>
              <a:t>Testing estimation limits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2400" y="762000"/>
            <a:ext cx="2057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http://t1.gstatic.com/images?q=tbn:ANd9GcR-3CsaIrVBv0PGodSiD1vChcQnco9PQrPE2sTI3dCmoEQu3DC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6324600"/>
            <a:ext cx="1600200" cy="433388"/>
          </a:xfrm>
          <a:prstGeom prst="rect">
            <a:avLst/>
          </a:prstGeom>
          <a:noFill/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235116"/>
            <a:ext cx="1373583" cy="62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1333500" y="6285637"/>
            <a:ext cx="37719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200" b="0" dirty="0" smtClean="0"/>
              <a:t>Laboratory for Cyber Physical Networks &amp; Systems</a:t>
            </a:r>
          </a:p>
          <a:p>
            <a:pPr algn="l">
              <a:spcBef>
                <a:spcPts val="0"/>
              </a:spcBef>
            </a:pPr>
            <a:r>
              <a:rPr lang="en-US" sz="1200" b="0" dirty="0" smtClean="0"/>
              <a:t>Dept. of Electrical Engineering, LUMS</a:t>
            </a:r>
          </a:p>
          <a:p>
            <a:endParaRPr lang="en-US" dirty="0"/>
          </a:p>
        </p:txBody>
      </p:sp>
      <p:pic>
        <p:nvPicPr>
          <p:cNvPr id="1028" name="Picture 4" descr="https://encrypted-tbn3.gstatic.com/images?q=tbn:ANd9GcTunob0B7BU3FPIROVJpPz_0kGDBMErYLbT1qkKra3B3rIneA0LO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417" y="6324600"/>
            <a:ext cx="100012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282" y="914400"/>
            <a:ext cx="3046518" cy="2286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282" y="3429000"/>
            <a:ext cx="3046518" cy="2286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10000"/>
            <a:ext cx="2904934" cy="138381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04800" y="5435025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</a:rPr>
              <a:t>Incorporating Localization Errors: </a:t>
            </a:r>
            <a:r>
              <a:rPr lang="en-US" sz="1600" b="1" dirty="0" smtClean="0">
                <a:solidFill>
                  <a:schemeClr val="accent2"/>
                </a:solidFill>
              </a:rPr>
              <a:t>GP based vol. estimation framework incorporating soil model, localization error and sensor noise.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5" y="5152953"/>
            <a:ext cx="5879117" cy="3008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193" y="3810000"/>
            <a:ext cx="2660287" cy="12672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33400" y="682823"/>
            <a:ext cx="541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Ref</a:t>
            </a:r>
            <a:r>
              <a:rPr lang="en-US" sz="1400" dirty="0" smtClean="0"/>
              <a:t>. Anwar</a:t>
            </a:r>
            <a:r>
              <a:rPr lang="en-US" sz="1400" b="0" dirty="0" smtClean="0"/>
              <a:t>, </a:t>
            </a:r>
            <a:r>
              <a:rPr lang="en-US" sz="1400" b="0" dirty="0" err="1" smtClean="0"/>
              <a:t>Berns</a:t>
            </a:r>
            <a:r>
              <a:rPr lang="en-US" sz="1400" b="0" dirty="0" smtClean="0"/>
              <a:t>, Muhammad. IROS 2015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72219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V-REP: Simulation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0" dirty="0" smtClean="0"/>
              <a:t>Different  canal scenarios are</a:t>
            </a:r>
          </a:p>
          <a:p>
            <a:pPr marL="0" indent="0">
              <a:buNone/>
            </a:pPr>
            <a:r>
              <a:rPr lang="en-US" b="0" dirty="0"/>
              <a:t> </a:t>
            </a:r>
            <a:r>
              <a:rPr lang="en-US" b="0" dirty="0" smtClean="0"/>
              <a:t>   generated in V-REP </a:t>
            </a:r>
          </a:p>
          <a:p>
            <a:pPr marL="0" indent="0">
              <a:buNone/>
            </a:pPr>
            <a:r>
              <a:rPr lang="en-US" b="0" dirty="0"/>
              <a:t> </a:t>
            </a:r>
            <a:r>
              <a:rPr lang="en-US" b="0" dirty="0" smtClean="0"/>
              <a:t>   simulation  environment.</a:t>
            </a:r>
          </a:p>
          <a:p>
            <a:r>
              <a:rPr lang="en-US" b="0" dirty="0" smtClean="0"/>
              <a:t>3D models of canals are </a:t>
            </a:r>
          </a:p>
          <a:p>
            <a:pPr marL="0" indent="0">
              <a:buNone/>
            </a:pPr>
            <a:r>
              <a:rPr lang="en-US" b="0" dirty="0"/>
              <a:t> </a:t>
            </a:r>
            <a:r>
              <a:rPr lang="en-US" b="0" dirty="0" smtClean="0"/>
              <a:t>   designed in AutoCAD.</a:t>
            </a:r>
          </a:p>
          <a:p>
            <a:r>
              <a:rPr lang="en-US" b="0" dirty="0" smtClean="0"/>
              <a:t>Texture of real canals is </a:t>
            </a:r>
          </a:p>
          <a:p>
            <a:pPr marL="0" indent="0">
              <a:buNone/>
            </a:pPr>
            <a:r>
              <a:rPr lang="en-US" b="0" dirty="0"/>
              <a:t> </a:t>
            </a:r>
            <a:r>
              <a:rPr lang="en-US" b="0" dirty="0" smtClean="0"/>
              <a:t>   </a:t>
            </a:r>
            <a:r>
              <a:rPr lang="en-US" b="0" dirty="0" err="1" smtClean="0"/>
              <a:t>overlayed</a:t>
            </a:r>
            <a:r>
              <a:rPr lang="en-US" b="0" dirty="0" smtClean="0"/>
              <a:t> on these </a:t>
            </a:r>
            <a:r>
              <a:rPr lang="en-US" b="0" dirty="0"/>
              <a:t>3D </a:t>
            </a:r>
            <a:endParaRPr lang="en-US" b="0" dirty="0" smtClean="0"/>
          </a:p>
          <a:p>
            <a:pPr marL="0" indent="0">
              <a:buNone/>
            </a:pPr>
            <a:r>
              <a:rPr lang="en-US" b="0" dirty="0"/>
              <a:t> </a:t>
            </a:r>
            <a:r>
              <a:rPr lang="en-US" b="0" dirty="0" smtClean="0"/>
              <a:t>   models in order to </a:t>
            </a:r>
          </a:p>
          <a:p>
            <a:pPr marL="0" indent="0">
              <a:buNone/>
            </a:pPr>
            <a:r>
              <a:rPr lang="en-US" b="0" dirty="0"/>
              <a:t> </a:t>
            </a:r>
            <a:r>
              <a:rPr lang="en-US" b="0" dirty="0" smtClean="0"/>
              <a:t>   depict real canal scenarios.  </a:t>
            </a:r>
            <a:endParaRPr lang="en-US" b="0" dirty="0"/>
          </a:p>
        </p:txBody>
      </p:sp>
      <p:pic>
        <p:nvPicPr>
          <p:cNvPr id="16386" name="Picture 2" descr="C:\Users\Administrator\Desktop\Latex_thesis\cana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84" y="2178906"/>
            <a:ext cx="4371916" cy="36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45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6" t="38203" r="28358" b="28150"/>
          <a:stretch/>
        </p:blipFill>
        <p:spPr>
          <a:xfrm>
            <a:off x="5410200" y="3352800"/>
            <a:ext cx="3746311" cy="1602852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9144000" cy="8552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smtClean="0">
                <a:solidFill>
                  <a:schemeClr val="accent2"/>
                </a:solidFill>
              </a:rPr>
              <a:t>Autonomous Navigatio</a:t>
            </a:r>
            <a:r>
              <a:rPr lang="en-US" sz="3200" dirty="0" smtClean="0">
                <a:solidFill>
                  <a:schemeClr val="accent2"/>
                </a:solidFill>
              </a:rPr>
              <a:t>n, Localization, Mapping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3177654"/>
            <a:ext cx="2057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19800" y="2133600"/>
            <a:ext cx="3048000" cy="16233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459" y="685800"/>
            <a:ext cx="3035341" cy="13810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08485"/>
            <a:ext cx="1910316" cy="295391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3" t="7741" r="31828" b="13614"/>
          <a:stretch/>
        </p:blipFill>
        <p:spPr>
          <a:xfrm rot="5400000">
            <a:off x="6810056" y="4010345"/>
            <a:ext cx="1162689" cy="28955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1" y="4114800"/>
            <a:ext cx="3656729" cy="182005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Water Informatics &amp; Technology, LUMS, Pakistan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82E12-DC0C-4E88-9800-D92359615D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3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Water Informatics &amp; Technology, LUMS, Pakistan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82E12-DC0C-4E88-9800-D92359615DF6}" type="slidenum">
              <a:rPr lang="en-US" smtClean="0"/>
              <a:t>18</a:t>
            </a:fld>
            <a:endParaRPr lang="en-US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09" y="1235184"/>
            <a:ext cx="3793671" cy="261575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295401"/>
            <a:ext cx="3924299" cy="2560726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07" y="3962400"/>
            <a:ext cx="3682093" cy="2545812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962148"/>
            <a:ext cx="3124200" cy="253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2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Post-processing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47800"/>
            <a:ext cx="4073985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Center for Water Informatics &amp; Technology, LUMS, Pakistan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82E12-DC0C-4E88-9800-D92359615DF6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480746"/>
            <a:ext cx="4534110" cy="21768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984" y="3873690"/>
            <a:ext cx="4792941" cy="211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5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promise of </a:t>
            </a:r>
            <a:r>
              <a:rPr lang="en-US" dirty="0" smtClean="0"/>
              <a:t>water informatics and precision agriculture </a:t>
            </a:r>
            <a:endParaRPr lang="en-US" dirty="0" smtClean="0"/>
          </a:p>
          <a:p>
            <a:r>
              <a:rPr lang="en-US" dirty="0" smtClean="0"/>
              <a:t>Science and systems</a:t>
            </a:r>
          </a:p>
          <a:p>
            <a:r>
              <a:rPr lang="en-US" dirty="0" smtClean="0"/>
              <a:t>Taking science to industry solutions</a:t>
            </a:r>
            <a:endParaRPr lang="en-US" dirty="0"/>
          </a:p>
          <a:p>
            <a:r>
              <a:rPr lang="en-US" dirty="0" smtClean="0"/>
              <a:t>Conclusions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75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to take research to Industry?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WIT Industry Affiliate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840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5300" dirty="0" smtClean="0"/>
              <a:t>WIT – Nestle Collaboration</a:t>
            </a:r>
            <a:br>
              <a:rPr lang="en-US" sz="5300" dirty="0" smtClean="0"/>
            </a:b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3600" dirty="0" smtClean="0"/>
              <a:t>WIT Industry Affiliate Program</a:t>
            </a:r>
            <a:br>
              <a:rPr lang="en-US" sz="3600" dirty="0" smtClean="0"/>
            </a:br>
            <a:r>
              <a:rPr lang="en-US" sz="3600" dirty="0" smtClean="0"/>
              <a:t>2016-2017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572000"/>
            <a:ext cx="2235200" cy="167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1" y="4594746"/>
            <a:ext cx="1905000" cy="150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Key Technologies Offered to Industry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600200"/>
            <a:ext cx="70104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Internet of Things (Farm I/O)</a:t>
            </a:r>
          </a:p>
          <a:p>
            <a:endParaRPr lang="en-US" dirty="0" smtClean="0"/>
          </a:p>
          <a:p>
            <a:r>
              <a:rPr lang="en-US" dirty="0" smtClean="0"/>
              <a:t>Robotics  (Road Safety, Aerial Drones)</a:t>
            </a:r>
          </a:p>
          <a:p>
            <a:endParaRPr lang="en-US" dirty="0" smtClean="0"/>
          </a:p>
          <a:p>
            <a:r>
              <a:rPr lang="en-US" dirty="0" smtClean="0"/>
              <a:t>Computer Vision (Road Safety, Drones) </a:t>
            </a:r>
          </a:p>
          <a:p>
            <a:endParaRPr lang="en-US" dirty="0" smtClean="0"/>
          </a:p>
          <a:p>
            <a:r>
              <a:rPr lang="en-US" dirty="0" smtClean="0"/>
              <a:t>Wireless Networks (Precision Ag)</a:t>
            </a:r>
          </a:p>
          <a:p>
            <a:endParaRPr lang="en-US" dirty="0" smtClean="0"/>
          </a:p>
          <a:p>
            <a:r>
              <a:rPr lang="en-US" dirty="0" smtClean="0"/>
              <a:t>Data Analytics (Process Optimization) </a:t>
            </a:r>
            <a:endParaRPr lang="en-US" dirty="0"/>
          </a:p>
        </p:txBody>
      </p:sp>
      <p:pic>
        <p:nvPicPr>
          <p:cNvPr id="4" name="Picture 19" descr="Image result for iot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3" y="1281576"/>
            <a:ext cx="699624" cy="69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3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3" y="2133600"/>
            <a:ext cx="672587" cy="67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5" descr="Image result for open cv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95" y="3048000"/>
            <a:ext cx="686105" cy="84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internet of things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2400"/>
            <a:ext cx="1086467" cy="108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9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12" y="5105400"/>
            <a:ext cx="912388" cy="91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10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Highlights (2016-2017)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3581400"/>
          </a:xfrm>
        </p:spPr>
        <p:txBody>
          <a:bodyPr>
            <a:normAutofit fontScale="25000" lnSpcReduction="20000"/>
          </a:bodyPr>
          <a:lstStyle/>
          <a:p>
            <a:r>
              <a:rPr lang="en-US" sz="11200" dirty="0" smtClean="0"/>
              <a:t>Major themes for pilot demonstrations on Nestle Farms</a:t>
            </a:r>
          </a:p>
          <a:p>
            <a:pPr lvl="1"/>
            <a:r>
              <a:rPr lang="en-US" sz="11200" dirty="0" smtClean="0"/>
              <a:t>Precision Agriculture Sensors </a:t>
            </a:r>
          </a:p>
          <a:p>
            <a:pPr lvl="1"/>
            <a:r>
              <a:rPr lang="en-US" sz="11200" dirty="0" smtClean="0"/>
              <a:t>Optimization of Dairy Farm Value Chain </a:t>
            </a:r>
          </a:p>
          <a:p>
            <a:pPr lvl="1"/>
            <a:r>
              <a:rPr lang="en-US" sz="11200" dirty="0" smtClean="0"/>
              <a:t>Milk Transport Safety</a:t>
            </a:r>
          </a:p>
          <a:p>
            <a:pPr lvl="1"/>
            <a:r>
              <a:rPr lang="en-US" sz="11200" dirty="0" smtClean="0"/>
              <a:t>UAV based crop monitoring</a:t>
            </a:r>
          </a:p>
          <a:p>
            <a:pPr marL="457200" lvl="1" indent="0">
              <a:buNone/>
            </a:pPr>
            <a:endParaRPr lang="en-US" sz="4500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55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506" y="4717328"/>
            <a:ext cx="3295393" cy="182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399"/>
            <a:ext cx="7086600" cy="533401"/>
          </a:xfrm>
        </p:spPr>
        <p:txBody>
          <a:bodyPr>
            <a:noAutofit/>
          </a:bodyPr>
          <a:lstStyle/>
          <a:p>
            <a:pPr algn="l"/>
            <a:r>
              <a:rPr lang="en-US" sz="2800" b="1" i="1" dirty="0" smtClean="0"/>
              <a:t>Nestle Model Farms (Renala) </a:t>
            </a:r>
            <a:br>
              <a:rPr lang="en-US" sz="2800" b="1" i="1" dirty="0" smtClean="0"/>
            </a:br>
            <a:r>
              <a:rPr lang="en-US" sz="2800" b="1" i="1" dirty="0" smtClean="0"/>
              <a:t>Complete Instrumentation &amp; Data Analytics</a:t>
            </a:r>
            <a:endParaRPr lang="en-US" sz="2800" b="1" i="1" dirty="0"/>
          </a:p>
        </p:txBody>
      </p:sp>
      <p:pic>
        <p:nvPicPr>
          <p:cNvPr id="1026" name="Picture 2" descr="DR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026133"/>
            <a:ext cx="2857500" cy="1905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4693133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Up Arrow 3"/>
          <p:cNvSpPr/>
          <p:nvPr/>
        </p:nvSpPr>
        <p:spPr>
          <a:xfrm>
            <a:off x="2400300" y="3931133"/>
            <a:ext cx="304800" cy="685800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>
            <a:off x="4152900" y="4007332"/>
            <a:ext cx="304800" cy="61272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38100" y="1733549"/>
            <a:ext cx="685800" cy="46672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571500" y="2419349"/>
            <a:ext cx="1295400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71500" y="5086349"/>
            <a:ext cx="1524000" cy="390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667000" y="35930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Dairy Farm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0" y="61076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Crop Fields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0200" y="3962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Fodder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95600" y="3962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Slurry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9600" y="53340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Canal outlet </a:t>
            </a:r>
          </a:p>
          <a:p>
            <a:r>
              <a:rPr lang="en-US" dirty="0"/>
              <a:t>t</a:t>
            </a:r>
            <a:r>
              <a:rPr lang="en-US" dirty="0" smtClean="0"/>
              <a:t>o Fields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33400" y="17920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Canal outlet </a:t>
            </a:r>
          </a:p>
          <a:p>
            <a:r>
              <a:rPr lang="en-US" dirty="0" smtClean="0"/>
              <a:t>to Dairy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33922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Surface Water Delivery</a:t>
            </a:r>
            <a:endParaRPr lang="en-US" dirty="0"/>
          </a:p>
        </p:txBody>
      </p:sp>
      <p:sp>
        <p:nvSpPr>
          <p:cNvPr id="12" name="Left Arrow Callout 11"/>
          <p:cNvSpPr/>
          <p:nvPr/>
        </p:nvSpPr>
        <p:spPr>
          <a:xfrm>
            <a:off x="4800600" y="2964967"/>
            <a:ext cx="1752600" cy="1226033"/>
          </a:xfrm>
          <a:prstGeom prst="leftArrow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Biogas-reactor</a:t>
            </a:r>
            <a:endParaRPr lang="en-US" dirty="0"/>
          </a:p>
        </p:txBody>
      </p:sp>
      <p:pic>
        <p:nvPicPr>
          <p:cNvPr id="22" name="Picture 6" descr="dragoneye-clipped"/>
          <p:cNvPicPr>
            <a:picLocks noChangeAspect="1" noChangeArrowheads="1"/>
          </p:cNvPicPr>
          <p:nvPr/>
        </p:nvPicPr>
        <p:blipFill>
          <a:blip r:embed="rId5" cstate="print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841" y="4419600"/>
            <a:ext cx="812159" cy="37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8"/>
          <p:cNvGrpSpPr>
            <a:grpSpLocks/>
          </p:cNvGrpSpPr>
          <p:nvPr/>
        </p:nvGrpSpPr>
        <p:grpSpPr bwMode="auto">
          <a:xfrm>
            <a:off x="4765066" y="4728585"/>
            <a:ext cx="1102334" cy="1367415"/>
            <a:chOff x="0" y="2700"/>
            <a:chExt cx="787" cy="822"/>
          </a:xfrm>
        </p:grpSpPr>
        <p:sp>
          <p:nvSpPr>
            <p:cNvPr id="25" name="Oval 9"/>
            <p:cNvSpPr>
              <a:spLocks noChangeArrowheads="1"/>
            </p:cNvSpPr>
            <p:nvPr/>
          </p:nvSpPr>
          <p:spPr bwMode="auto">
            <a:xfrm>
              <a:off x="0" y="3264"/>
              <a:ext cx="787" cy="258"/>
            </a:xfrm>
            <a:prstGeom prst="ellipse">
              <a:avLst/>
            </a:prstGeom>
            <a:solidFill>
              <a:srgbClr val="99CCFF">
                <a:alpha val="74001"/>
              </a:srgbClr>
            </a:solidFill>
            <a:ln w="127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10"/>
            <p:cNvSpPr>
              <a:spLocks/>
            </p:cNvSpPr>
            <p:nvPr/>
          </p:nvSpPr>
          <p:spPr bwMode="auto">
            <a:xfrm>
              <a:off x="2" y="2700"/>
              <a:ext cx="780" cy="684"/>
            </a:xfrm>
            <a:custGeom>
              <a:avLst/>
              <a:gdLst>
                <a:gd name="T0" fmla="*/ 0 w 780"/>
                <a:gd name="T1" fmla="*/ 684 h 684"/>
                <a:gd name="T2" fmla="*/ 8 w 780"/>
                <a:gd name="T3" fmla="*/ 662 h 684"/>
                <a:gd name="T4" fmla="*/ 32 w 780"/>
                <a:gd name="T5" fmla="*/ 638 h 684"/>
                <a:gd name="T6" fmla="*/ 62 w 780"/>
                <a:gd name="T7" fmla="*/ 622 h 684"/>
                <a:gd name="T8" fmla="*/ 112 w 780"/>
                <a:gd name="T9" fmla="*/ 600 h 684"/>
                <a:gd name="T10" fmla="*/ 160 w 780"/>
                <a:gd name="T11" fmla="*/ 590 h 684"/>
                <a:gd name="T12" fmla="*/ 198 w 780"/>
                <a:gd name="T13" fmla="*/ 580 h 684"/>
                <a:gd name="T14" fmla="*/ 244 w 780"/>
                <a:gd name="T15" fmla="*/ 574 h 684"/>
                <a:gd name="T16" fmla="*/ 300 w 780"/>
                <a:gd name="T17" fmla="*/ 566 h 684"/>
                <a:gd name="T18" fmla="*/ 354 w 780"/>
                <a:gd name="T19" fmla="*/ 566 h 684"/>
                <a:gd name="T20" fmla="*/ 400 w 780"/>
                <a:gd name="T21" fmla="*/ 566 h 684"/>
                <a:gd name="T22" fmla="*/ 452 w 780"/>
                <a:gd name="T23" fmla="*/ 566 h 684"/>
                <a:gd name="T24" fmla="*/ 500 w 780"/>
                <a:gd name="T25" fmla="*/ 568 h 684"/>
                <a:gd name="T26" fmla="*/ 558 w 780"/>
                <a:gd name="T27" fmla="*/ 576 h 684"/>
                <a:gd name="T28" fmla="*/ 610 w 780"/>
                <a:gd name="T29" fmla="*/ 586 h 684"/>
                <a:gd name="T30" fmla="*/ 654 w 780"/>
                <a:gd name="T31" fmla="*/ 596 h 684"/>
                <a:gd name="T32" fmla="*/ 702 w 780"/>
                <a:gd name="T33" fmla="*/ 612 h 684"/>
                <a:gd name="T34" fmla="*/ 736 w 780"/>
                <a:gd name="T35" fmla="*/ 628 h 684"/>
                <a:gd name="T36" fmla="*/ 758 w 780"/>
                <a:gd name="T37" fmla="*/ 646 h 684"/>
                <a:gd name="T38" fmla="*/ 780 w 780"/>
                <a:gd name="T39" fmla="*/ 668 h 684"/>
                <a:gd name="T40" fmla="*/ 372 w 780"/>
                <a:gd name="T41" fmla="*/ 0 h 684"/>
                <a:gd name="T42" fmla="*/ 0 w 780"/>
                <a:gd name="T43" fmla="*/ 684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80" h="684">
                  <a:moveTo>
                    <a:pt x="0" y="684"/>
                  </a:moveTo>
                  <a:lnTo>
                    <a:pt x="8" y="662"/>
                  </a:lnTo>
                  <a:lnTo>
                    <a:pt x="32" y="638"/>
                  </a:lnTo>
                  <a:lnTo>
                    <a:pt x="62" y="622"/>
                  </a:lnTo>
                  <a:lnTo>
                    <a:pt x="112" y="600"/>
                  </a:lnTo>
                  <a:lnTo>
                    <a:pt x="160" y="590"/>
                  </a:lnTo>
                  <a:lnTo>
                    <a:pt x="198" y="580"/>
                  </a:lnTo>
                  <a:lnTo>
                    <a:pt x="244" y="574"/>
                  </a:lnTo>
                  <a:lnTo>
                    <a:pt x="300" y="566"/>
                  </a:lnTo>
                  <a:lnTo>
                    <a:pt x="354" y="566"/>
                  </a:lnTo>
                  <a:lnTo>
                    <a:pt x="400" y="566"/>
                  </a:lnTo>
                  <a:lnTo>
                    <a:pt x="452" y="566"/>
                  </a:lnTo>
                  <a:lnTo>
                    <a:pt x="500" y="568"/>
                  </a:lnTo>
                  <a:lnTo>
                    <a:pt x="558" y="576"/>
                  </a:lnTo>
                  <a:lnTo>
                    <a:pt x="610" y="586"/>
                  </a:lnTo>
                  <a:lnTo>
                    <a:pt x="654" y="596"/>
                  </a:lnTo>
                  <a:lnTo>
                    <a:pt x="702" y="612"/>
                  </a:lnTo>
                  <a:lnTo>
                    <a:pt x="736" y="628"/>
                  </a:lnTo>
                  <a:lnTo>
                    <a:pt x="758" y="646"/>
                  </a:lnTo>
                  <a:lnTo>
                    <a:pt x="780" y="668"/>
                  </a:lnTo>
                  <a:lnTo>
                    <a:pt x="372" y="0"/>
                  </a:lnTo>
                  <a:lnTo>
                    <a:pt x="0" y="684"/>
                  </a:lnTo>
                  <a:close/>
                </a:path>
              </a:pathLst>
            </a:custGeom>
            <a:solidFill>
              <a:srgbClr val="99CCFF">
                <a:alpha val="74001"/>
              </a:srgbClr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16"/>
          <p:cNvGrpSpPr>
            <a:grpSpLocks/>
          </p:cNvGrpSpPr>
          <p:nvPr/>
        </p:nvGrpSpPr>
        <p:grpSpPr bwMode="auto">
          <a:xfrm>
            <a:off x="6553200" y="5029200"/>
            <a:ext cx="1102334" cy="1091767"/>
            <a:chOff x="0" y="2700"/>
            <a:chExt cx="787" cy="822"/>
          </a:xfrm>
        </p:grpSpPr>
        <p:sp>
          <p:nvSpPr>
            <p:cNvPr id="33" name="Oval 17"/>
            <p:cNvSpPr>
              <a:spLocks noChangeArrowheads="1"/>
            </p:cNvSpPr>
            <p:nvPr/>
          </p:nvSpPr>
          <p:spPr bwMode="auto">
            <a:xfrm>
              <a:off x="0" y="3264"/>
              <a:ext cx="787" cy="258"/>
            </a:xfrm>
            <a:prstGeom prst="ellipse">
              <a:avLst/>
            </a:prstGeom>
            <a:solidFill>
              <a:srgbClr val="99CCFF">
                <a:alpha val="75000"/>
              </a:srgbClr>
            </a:solidFill>
            <a:ln w="12700">
              <a:solidFill>
                <a:schemeClr val="tx1"/>
              </a:solidFill>
              <a:round/>
              <a:headEnd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sz="1200"/>
            </a:p>
          </p:txBody>
        </p:sp>
        <p:sp>
          <p:nvSpPr>
            <p:cNvPr id="34" name="Freeform 18"/>
            <p:cNvSpPr>
              <a:spLocks/>
            </p:cNvSpPr>
            <p:nvPr/>
          </p:nvSpPr>
          <p:spPr bwMode="auto">
            <a:xfrm>
              <a:off x="2" y="2700"/>
              <a:ext cx="780" cy="684"/>
            </a:xfrm>
            <a:custGeom>
              <a:avLst/>
              <a:gdLst>
                <a:gd name="T0" fmla="*/ 0 w 780"/>
                <a:gd name="T1" fmla="*/ 684 h 684"/>
                <a:gd name="T2" fmla="*/ 8 w 780"/>
                <a:gd name="T3" fmla="*/ 662 h 684"/>
                <a:gd name="T4" fmla="*/ 32 w 780"/>
                <a:gd name="T5" fmla="*/ 638 h 684"/>
                <a:gd name="T6" fmla="*/ 62 w 780"/>
                <a:gd name="T7" fmla="*/ 622 h 684"/>
                <a:gd name="T8" fmla="*/ 112 w 780"/>
                <a:gd name="T9" fmla="*/ 600 h 684"/>
                <a:gd name="T10" fmla="*/ 160 w 780"/>
                <a:gd name="T11" fmla="*/ 590 h 684"/>
                <a:gd name="T12" fmla="*/ 198 w 780"/>
                <a:gd name="T13" fmla="*/ 580 h 684"/>
                <a:gd name="T14" fmla="*/ 244 w 780"/>
                <a:gd name="T15" fmla="*/ 574 h 684"/>
                <a:gd name="T16" fmla="*/ 300 w 780"/>
                <a:gd name="T17" fmla="*/ 566 h 684"/>
                <a:gd name="T18" fmla="*/ 354 w 780"/>
                <a:gd name="T19" fmla="*/ 566 h 684"/>
                <a:gd name="T20" fmla="*/ 400 w 780"/>
                <a:gd name="T21" fmla="*/ 566 h 684"/>
                <a:gd name="T22" fmla="*/ 452 w 780"/>
                <a:gd name="T23" fmla="*/ 566 h 684"/>
                <a:gd name="T24" fmla="*/ 500 w 780"/>
                <a:gd name="T25" fmla="*/ 568 h 684"/>
                <a:gd name="T26" fmla="*/ 558 w 780"/>
                <a:gd name="T27" fmla="*/ 576 h 684"/>
                <a:gd name="T28" fmla="*/ 610 w 780"/>
                <a:gd name="T29" fmla="*/ 586 h 684"/>
                <a:gd name="T30" fmla="*/ 654 w 780"/>
                <a:gd name="T31" fmla="*/ 596 h 684"/>
                <a:gd name="T32" fmla="*/ 702 w 780"/>
                <a:gd name="T33" fmla="*/ 612 h 684"/>
                <a:gd name="T34" fmla="*/ 736 w 780"/>
                <a:gd name="T35" fmla="*/ 628 h 684"/>
                <a:gd name="T36" fmla="*/ 758 w 780"/>
                <a:gd name="T37" fmla="*/ 646 h 684"/>
                <a:gd name="T38" fmla="*/ 780 w 780"/>
                <a:gd name="T39" fmla="*/ 668 h 684"/>
                <a:gd name="T40" fmla="*/ 372 w 780"/>
                <a:gd name="T41" fmla="*/ 0 h 684"/>
                <a:gd name="T42" fmla="*/ 0 w 780"/>
                <a:gd name="T43" fmla="*/ 684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80" h="684">
                  <a:moveTo>
                    <a:pt x="0" y="684"/>
                  </a:moveTo>
                  <a:lnTo>
                    <a:pt x="8" y="662"/>
                  </a:lnTo>
                  <a:lnTo>
                    <a:pt x="32" y="638"/>
                  </a:lnTo>
                  <a:lnTo>
                    <a:pt x="62" y="622"/>
                  </a:lnTo>
                  <a:lnTo>
                    <a:pt x="112" y="600"/>
                  </a:lnTo>
                  <a:lnTo>
                    <a:pt x="160" y="590"/>
                  </a:lnTo>
                  <a:lnTo>
                    <a:pt x="198" y="580"/>
                  </a:lnTo>
                  <a:lnTo>
                    <a:pt x="244" y="574"/>
                  </a:lnTo>
                  <a:lnTo>
                    <a:pt x="300" y="566"/>
                  </a:lnTo>
                  <a:lnTo>
                    <a:pt x="354" y="566"/>
                  </a:lnTo>
                  <a:lnTo>
                    <a:pt x="400" y="566"/>
                  </a:lnTo>
                  <a:lnTo>
                    <a:pt x="452" y="566"/>
                  </a:lnTo>
                  <a:lnTo>
                    <a:pt x="500" y="568"/>
                  </a:lnTo>
                  <a:lnTo>
                    <a:pt x="558" y="576"/>
                  </a:lnTo>
                  <a:lnTo>
                    <a:pt x="610" y="586"/>
                  </a:lnTo>
                  <a:lnTo>
                    <a:pt x="654" y="596"/>
                  </a:lnTo>
                  <a:lnTo>
                    <a:pt x="702" y="612"/>
                  </a:lnTo>
                  <a:lnTo>
                    <a:pt x="736" y="628"/>
                  </a:lnTo>
                  <a:lnTo>
                    <a:pt x="758" y="646"/>
                  </a:lnTo>
                  <a:lnTo>
                    <a:pt x="780" y="668"/>
                  </a:lnTo>
                  <a:lnTo>
                    <a:pt x="372" y="0"/>
                  </a:lnTo>
                  <a:lnTo>
                    <a:pt x="0" y="684"/>
                  </a:lnTo>
                  <a:close/>
                </a:path>
              </a:pathLst>
            </a:custGeom>
            <a:solidFill>
              <a:srgbClr val="99CCFF">
                <a:alpha val="75000"/>
              </a:srgbClr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5" name="Picture 19" descr="dragoneye-clipped"/>
          <p:cNvPicPr>
            <a:picLocks noChangeAspect="1" noChangeArrowheads="1"/>
          </p:cNvPicPr>
          <p:nvPr/>
        </p:nvPicPr>
        <p:blipFill>
          <a:blip r:embed="rId6" cstate="print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620058"/>
            <a:ext cx="812159" cy="40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6" descr="Image result for agriculture field pakist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4640" y="-21412200"/>
            <a:ext cx="390144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Down Arrow Callout 20"/>
          <p:cNvSpPr/>
          <p:nvPr/>
        </p:nvSpPr>
        <p:spPr>
          <a:xfrm>
            <a:off x="1600200" y="838200"/>
            <a:ext cx="1219200" cy="121920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Ground Water</a:t>
            </a:r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>
            <a:off x="4381500" y="4047404"/>
            <a:ext cx="952500" cy="9966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utoShape 9" descr="Image result for straight road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5" name="Picture 11" descr="Image result for straight road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11486"/>
            <a:ext cx="2311080" cy="34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Down Arrow Callout 46"/>
          <p:cNvSpPr/>
          <p:nvPr/>
        </p:nvSpPr>
        <p:spPr>
          <a:xfrm>
            <a:off x="3371850" y="887104"/>
            <a:ext cx="1142147" cy="1170296"/>
          </a:xfrm>
          <a:prstGeom prst="downArrow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Grid Electricity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562600" y="47360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NPK Drones</a:t>
            </a:r>
            <a:endParaRPr lang="en-US" dirty="0"/>
          </a:p>
        </p:txBody>
      </p:sp>
      <p:pic>
        <p:nvPicPr>
          <p:cNvPr id="1041" name="Picture 17" descr="Image result for nestle sheikhupur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921" y="1066799"/>
            <a:ext cx="2157733" cy="170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7086600" y="2667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Milk Plant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105400" y="2485317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Road Safety </a:t>
            </a:r>
            <a:endParaRPr lang="en-US" dirty="0"/>
          </a:p>
        </p:txBody>
      </p:sp>
      <p:pic>
        <p:nvPicPr>
          <p:cNvPr id="1043" name="Picture 19" descr="Image result for iot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99" y="2374416"/>
            <a:ext cx="523601" cy="52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9" descr="Image result for iot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4953273"/>
            <a:ext cx="523601" cy="52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9" descr="Image result for iot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4207358"/>
            <a:ext cx="523601" cy="52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9" descr="Image result for iot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699" y="3808131"/>
            <a:ext cx="523601" cy="52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9" descr="Image result for iot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435" y="5567458"/>
            <a:ext cx="523601" cy="52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9" descr="Image result for iot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203" y="3332017"/>
            <a:ext cx="523601" cy="52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9" descr="Image result for iot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122" y="1371600"/>
            <a:ext cx="523601" cy="52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9" descr="Image result for iot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71600"/>
            <a:ext cx="523601" cy="52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9" descr="Image result for iot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99" y="4048399"/>
            <a:ext cx="523601" cy="52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229" y="1560815"/>
            <a:ext cx="668772" cy="66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3" descr="Related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180" y="6019800"/>
            <a:ext cx="782427" cy="78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Image result for open cv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312" y="1447800"/>
            <a:ext cx="608857" cy="74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5" descr="Image result for open cv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97" y="6091059"/>
            <a:ext cx="608857" cy="74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Image result for internet of things ic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833" y="4140851"/>
            <a:ext cx="1086467" cy="108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Related imag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680" y="3350176"/>
            <a:ext cx="779447" cy="77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040" y="5589853"/>
            <a:ext cx="790286" cy="59271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374" y="6302129"/>
            <a:ext cx="606050" cy="477710"/>
          </a:xfrm>
          <a:prstGeom prst="rect">
            <a:avLst/>
          </a:prstGeom>
        </p:spPr>
      </p:pic>
      <p:sp>
        <p:nvSpPr>
          <p:cNvPr id="40" name="Right Arrow Callout 39"/>
          <p:cNvSpPr/>
          <p:nvPr/>
        </p:nvSpPr>
        <p:spPr>
          <a:xfrm>
            <a:off x="952499" y="6019800"/>
            <a:ext cx="1485901" cy="770188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Ground  Water</a:t>
            </a:r>
            <a:endParaRPr lang="en-US" dirty="0"/>
          </a:p>
        </p:txBody>
      </p:sp>
      <p:pic>
        <p:nvPicPr>
          <p:cNvPr id="76" name="Picture 19" descr="Image result for iot ic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349" y="6161106"/>
            <a:ext cx="523601" cy="52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2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bubakr\Downloads\IMG_96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11" y="2987344"/>
            <a:ext cx="4038032" cy="269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bubakr\Downloads\IMG_96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350" y="2774098"/>
            <a:ext cx="4465661" cy="297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25104" y="5946443"/>
            <a:ext cx="8961461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Instrumenting Nestle crop </a:t>
            </a:r>
            <a:r>
              <a:rPr lang="en-US" sz="2800" dirty="0"/>
              <a:t>f</a:t>
            </a:r>
            <a:r>
              <a:rPr lang="en-US" sz="2800" dirty="0" smtClean="0"/>
              <a:t>ields: Soil moisture </a:t>
            </a:r>
            <a:r>
              <a:rPr lang="en-US" sz="2800" dirty="0"/>
              <a:t>s</a:t>
            </a:r>
            <a:r>
              <a:rPr lang="en-US" sz="2800" dirty="0" smtClean="0"/>
              <a:t>ensors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196" y="6248400"/>
            <a:ext cx="790286" cy="5927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482" y="6248400"/>
            <a:ext cx="754838" cy="594990"/>
          </a:xfrm>
          <a:prstGeom prst="rect">
            <a:avLst/>
          </a:prstGeom>
        </p:spPr>
      </p:pic>
      <p:pic>
        <p:nvPicPr>
          <p:cNvPr id="4" name="Picture 2" descr="C:\Users\abubakr\Downloads\IMG_20171011_1731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4" y="596000"/>
            <a:ext cx="4251278" cy="239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0" y="474222"/>
            <a:ext cx="4267200" cy="2377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4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890" y="2895600"/>
            <a:ext cx="8991600" cy="489164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On-Farm </a:t>
            </a:r>
            <a:r>
              <a:rPr lang="en-US" sz="2800" dirty="0"/>
              <a:t>Water Measurement: Smart f</a:t>
            </a:r>
            <a:r>
              <a:rPr lang="en-US" sz="2800" dirty="0" smtClean="0"/>
              <a:t>lumes</a:t>
            </a:r>
            <a:endParaRPr lang="en-US" sz="2800" dirty="0"/>
          </a:p>
        </p:txBody>
      </p:sp>
      <p:pic>
        <p:nvPicPr>
          <p:cNvPr id="8194" name="Picture 2" descr="C:\Abubakr\Service\Lab Media\canal automation\water meter\Flume outlet meter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71699"/>
            <a:ext cx="1856185" cy="2474913"/>
          </a:xfrm>
          <a:prstGeom prst="rect">
            <a:avLst/>
          </a:prstGeom>
          <a:noFill/>
        </p:spPr>
      </p:pic>
      <p:pic>
        <p:nvPicPr>
          <p:cNvPr id="8195" name="Picture 3" descr="C:\Abubakr\Service\Lab Media\canal automation\water meter\Flume outlet meter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71699"/>
            <a:ext cx="1828800" cy="2438400"/>
          </a:xfrm>
          <a:prstGeom prst="rect">
            <a:avLst/>
          </a:prstGeom>
          <a:noFill/>
        </p:spPr>
      </p:pic>
      <p:pic>
        <p:nvPicPr>
          <p:cNvPr id="8196" name="Picture 4" descr="C:\Abubakr\Service\Lab Media\canal automation\water meter\Flume outlet meter\Flume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71699"/>
            <a:ext cx="1828800" cy="2438400"/>
          </a:xfrm>
          <a:prstGeom prst="rect">
            <a:avLst/>
          </a:prstGeom>
          <a:noFill/>
        </p:spPr>
      </p:pic>
      <p:pic>
        <p:nvPicPr>
          <p:cNvPr id="8197" name="Picture 5" descr="C:\Abubakr\Service\Lab Media\canal automation\water meter\Flume outlet meter\Flume-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271699"/>
            <a:ext cx="1828800" cy="2438400"/>
          </a:xfrm>
          <a:prstGeom prst="rect">
            <a:avLst/>
          </a:prstGeom>
          <a:noFill/>
        </p:spPr>
      </p:pic>
      <p:pic>
        <p:nvPicPr>
          <p:cNvPr id="10" name="Picture 2" descr="C:\Users\abubakr\Downloads\DSC035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430" y="3548534"/>
            <a:ext cx="2766359" cy="155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bubakr\Downloads\DSC0357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65" y="3518230"/>
            <a:ext cx="2875257" cy="161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abubakr\Downloads\DSC0358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743" y="3548534"/>
            <a:ext cx="2875257" cy="161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3609" y="52578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+mj-lt"/>
                <a:ea typeface="+mj-ea"/>
                <a:cs typeface="+mj-cs"/>
              </a:rPr>
              <a:t>NPK and moisture </a:t>
            </a:r>
            <a:r>
              <a:rPr lang="en-US" sz="2800" dirty="0">
                <a:latin typeface="+mj-lt"/>
                <a:ea typeface="+mj-ea"/>
                <a:cs typeface="+mj-cs"/>
              </a:rPr>
              <a:t>m</a:t>
            </a:r>
            <a:r>
              <a:rPr lang="en-US" sz="2800" dirty="0" smtClean="0">
                <a:latin typeface="+mj-lt"/>
                <a:ea typeface="+mj-ea"/>
                <a:cs typeface="+mj-cs"/>
              </a:rPr>
              <a:t>aps </a:t>
            </a:r>
            <a:r>
              <a:rPr lang="en-US" sz="2800" dirty="0">
                <a:latin typeface="+mj-lt"/>
                <a:ea typeface="+mj-ea"/>
                <a:cs typeface="+mj-cs"/>
              </a:rPr>
              <a:t>u</a:t>
            </a:r>
            <a:r>
              <a:rPr lang="en-US" sz="2800" dirty="0" smtClean="0">
                <a:latin typeface="+mj-lt"/>
                <a:ea typeface="+mj-ea"/>
                <a:cs typeface="+mj-cs"/>
              </a:rPr>
              <a:t>sing </a:t>
            </a:r>
            <a:r>
              <a:rPr lang="en-US" sz="2800" dirty="0">
                <a:latin typeface="+mj-lt"/>
                <a:ea typeface="+mj-ea"/>
                <a:cs typeface="+mj-cs"/>
              </a:rPr>
              <a:t>a</a:t>
            </a:r>
            <a:r>
              <a:rPr lang="en-US" sz="2800" dirty="0" smtClean="0">
                <a:latin typeface="+mj-lt"/>
                <a:ea typeface="+mj-ea"/>
                <a:cs typeface="+mj-cs"/>
              </a:rPr>
              <a:t>erial </a:t>
            </a:r>
            <a:r>
              <a:rPr lang="en-US" sz="2800" dirty="0">
                <a:latin typeface="+mj-lt"/>
                <a:ea typeface="+mj-ea"/>
                <a:cs typeface="+mj-cs"/>
              </a:rPr>
              <a:t>d</a:t>
            </a:r>
            <a:r>
              <a:rPr lang="en-US" sz="2800" dirty="0" smtClean="0">
                <a:latin typeface="+mj-lt"/>
                <a:ea typeface="+mj-ea"/>
                <a:cs typeface="+mj-cs"/>
              </a:rPr>
              <a:t>rones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196" y="6248400"/>
            <a:ext cx="790286" cy="5927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482" y="6248400"/>
            <a:ext cx="754838" cy="59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4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196" y="6248400"/>
            <a:ext cx="790286" cy="5927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482" y="6248400"/>
            <a:ext cx="754838" cy="59499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6865" y="2438400"/>
            <a:ext cx="8961461" cy="381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Instrumenting Nestle </a:t>
            </a:r>
            <a:r>
              <a:rPr lang="en-US" sz="2800" dirty="0"/>
              <a:t>d</a:t>
            </a:r>
            <a:r>
              <a:rPr lang="en-US" sz="2800" dirty="0" smtClean="0"/>
              <a:t>airy </a:t>
            </a:r>
            <a:r>
              <a:rPr lang="en-US" sz="2800" dirty="0"/>
              <a:t>f</a:t>
            </a:r>
            <a:r>
              <a:rPr lang="en-US" sz="2800" dirty="0" smtClean="0"/>
              <a:t>arms: Slurry volume </a:t>
            </a:r>
            <a:r>
              <a:rPr lang="en-US" sz="2800" dirty="0"/>
              <a:t>s</a:t>
            </a:r>
            <a:r>
              <a:rPr lang="en-US" sz="2800" dirty="0" smtClean="0"/>
              <a:t>ensors</a:t>
            </a:r>
            <a:endParaRPr lang="en-US" sz="2800" dirty="0"/>
          </a:p>
        </p:txBody>
      </p:sp>
      <p:pic>
        <p:nvPicPr>
          <p:cNvPr id="13" name="Picture 2" descr="C:\Users\abubakr\Downloads\20170201_1724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66" y="304800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bubakr\Downloads\20161112_1512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066" y="304800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abubakr\Downloads\20170201_1725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866" y="304800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40" y="2883005"/>
            <a:ext cx="8686800" cy="351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440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3181066" y="494729"/>
            <a:ext cx="2385554" cy="1753169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437866" y="495299"/>
            <a:ext cx="2514600" cy="1752599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5771866" y="495299"/>
            <a:ext cx="3030748" cy="1752599"/>
          </a:xfrm>
          <a:prstGeom prst="rect">
            <a:avLst/>
          </a:prstGeom>
          <a:ln>
            <a:noFill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66190" y="2523697"/>
            <a:ext cx="8436424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Improving </a:t>
            </a:r>
            <a:r>
              <a:rPr lang="en-US" sz="2800" dirty="0" smtClean="0"/>
              <a:t>road safety </a:t>
            </a:r>
            <a:r>
              <a:rPr lang="en-US" sz="2800" dirty="0"/>
              <a:t>for </a:t>
            </a:r>
            <a:r>
              <a:rPr lang="en-US" sz="2800" dirty="0" smtClean="0"/>
              <a:t>milk transportation: Sensors and software aids</a:t>
            </a:r>
            <a:endParaRPr 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196" y="6248400"/>
            <a:ext cx="790286" cy="5927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482" y="6248400"/>
            <a:ext cx="754838" cy="594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/>
          <p:cNvPicPr/>
          <p:nvPr/>
        </p:nvPicPr>
        <p:blipFill>
          <a:blip r:embed="rId7"/>
          <a:stretch>
            <a:fillRect/>
          </a:stretch>
        </p:blipFill>
        <p:spPr>
          <a:xfrm>
            <a:off x="437866" y="4378570"/>
            <a:ext cx="4971772" cy="1184030"/>
          </a:xfrm>
          <a:prstGeom prst="rect">
            <a:avLst/>
          </a:prstGeom>
          <a:ln>
            <a:noFill/>
          </a:ln>
        </p:spPr>
      </p:pic>
      <p:sp>
        <p:nvSpPr>
          <p:cNvPr id="17" name="TextShape 10"/>
          <p:cNvSpPr txBox="1"/>
          <p:nvPr/>
        </p:nvSpPr>
        <p:spPr>
          <a:xfrm>
            <a:off x="6113359" y="2997568"/>
            <a:ext cx="2286000" cy="29952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1" dirty="0" smtClean="0">
                <a:solidFill>
                  <a:srgbClr val="4F81BD"/>
                </a:solidFill>
                <a:latin typeface="Calibri"/>
              </a:rPr>
              <a:t>3D Road surface </a:t>
            </a:r>
            <a:r>
              <a:rPr lang="en-US" sz="1400" b="1" dirty="0" err="1" smtClean="0">
                <a:solidFill>
                  <a:srgbClr val="4F81BD"/>
                </a:solidFill>
                <a:latin typeface="Calibri"/>
              </a:rPr>
              <a:t>pointcloud</a:t>
            </a:r>
            <a:endParaRPr dirty="0"/>
          </a:p>
        </p:txBody>
      </p:sp>
      <p:pic>
        <p:nvPicPr>
          <p:cNvPr id="19" name="Picture 18"/>
          <p:cNvPicPr/>
          <p:nvPr/>
        </p:nvPicPr>
        <p:blipFill>
          <a:blip r:embed="rId8"/>
          <a:stretch>
            <a:fillRect/>
          </a:stretch>
        </p:blipFill>
        <p:spPr>
          <a:xfrm>
            <a:off x="4909486" y="5715600"/>
            <a:ext cx="1724760" cy="1065600"/>
          </a:xfrm>
          <a:prstGeom prst="rect">
            <a:avLst/>
          </a:prstGeom>
          <a:ln>
            <a:noFill/>
          </a:ln>
        </p:spPr>
      </p:pic>
      <p:pic>
        <p:nvPicPr>
          <p:cNvPr id="20" name="Picture 19"/>
          <p:cNvPicPr/>
          <p:nvPr/>
        </p:nvPicPr>
        <p:blipFill>
          <a:blip r:embed="rId9"/>
          <a:stretch>
            <a:fillRect/>
          </a:stretch>
        </p:blipFill>
        <p:spPr>
          <a:xfrm>
            <a:off x="6931659" y="4865768"/>
            <a:ext cx="1737360" cy="1154160"/>
          </a:xfrm>
          <a:prstGeom prst="rect">
            <a:avLst/>
          </a:prstGeom>
          <a:ln>
            <a:noFill/>
          </a:ln>
        </p:spPr>
      </p:pic>
      <p:pic>
        <p:nvPicPr>
          <p:cNvPr id="21" name="Picture 20"/>
          <p:cNvPicPr/>
          <p:nvPr/>
        </p:nvPicPr>
        <p:blipFill>
          <a:blip r:embed="rId10"/>
          <a:stretch>
            <a:fillRect/>
          </a:stretch>
        </p:blipFill>
        <p:spPr>
          <a:xfrm>
            <a:off x="139932" y="3403647"/>
            <a:ext cx="2783863" cy="1315589"/>
          </a:xfrm>
          <a:prstGeom prst="rect">
            <a:avLst/>
          </a:prstGeom>
          <a:ln>
            <a:noFill/>
          </a:ln>
        </p:spPr>
      </p:pic>
      <p:pic>
        <p:nvPicPr>
          <p:cNvPr id="22" name="Picture 21"/>
          <p:cNvPicPr/>
          <p:nvPr/>
        </p:nvPicPr>
        <p:blipFill>
          <a:blip r:embed="rId11"/>
          <a:stretch>
            <a:fillRect/>
          </a:stretch>
        </p:blipFill>
        <p:spPr>
          <a:xfrm>
            <a:off x="2504772" y="3403647"/>
            <a:ext cx="2783863" cy="1315589"/>
          </a:xfrm>
          <a:prstGeom prst="rect">
            <a:avLst/>
          </a:prstGeom>
          <a:ln>
            <a:noFill/>
          </a:ln>
        </p:spPr>
      </p:pic>
      <p:pic>
        <p:nvPicPr>
          <p:cNvPr id="23" name="Picture 22"/>
          <p:cNvPicPr/>
          <p:nvPr/>
        </p:nvPicPr>
        <p:blipFill>
          <a:blip r:embed="rId12"/>
          <a:stretch>
            <a:fillRect/>
          </a:stretch>
        </p:blipFill>
        <p:spPr>
          <a:xfrm>
            <a:off x="6211560" y="3379481"/>
            <a:ext cx="2151360" cy="1371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265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‘Give and Take’ of the Affiliate Program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What does Nestle Get?</a:t>
            </a:r>
          </a:p>
          <a:p>
            <a:pPr lvl="1"/>
            <a:r>
              <a:rPr lang="en-US" dirty="0" smtClean="0"/>
              <a:t>Fast and cost-efficient prototyping of new technologies</a:t>
            </a:r>
          </a:p>
          <a:p>
            <a:pPr lvl="1"/>
            <a:r>
              <a:rPr lang="en-US" dirty="0" smtClean="0"/>
              <a:t>Previlaged access to WIT international linkages and national research network</a:t>
            </a:r>
          </a:p>
          <a:p>
            <a:pPr lvl="1"/>
            <a:r>
              <a:rPr lang="en-US" dirty="0" smtClean="0"/>
              <a:t>Prominent projection in WIT activities</a:t>
            </a:r>
          </a:p>
          <a:p>
            <a:pPr lvl="1"/>
            <a:r>
              <a:rPr lang="en-US" dirty="0" smtClean="0"/>
              <a:t>New Blue-Sky research </a:t>
            </a:r>
          </a:p>
          <a:p>
            <a:pPr lvl="1"/>
            <a:r>
              <a:rPr lang="en-US" dirty="0" smtClean="0"/>
              <a:t>Research commercialization opportunities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What does WIT get?	</a:t>
            </a:r>
          </a:p>
          <a:p>
            <a:pPr lvl="1"/>
            <a:r>
              <a:rPr lang="en-US" dirty="0" smtClean="0"/>
              <a:t>Real testbeds for trying new technologies and data collection</a:t>
            </a:r>
          </a:p>
          <a:p>
            <a:pPr lvl="1"/>
            <a:r>
              <a:rPr lang="en-US" dirty="0" smtClean="0"/>
              <a:t>Nestle expertise in Agronomy, dairy business </a:t>
            </a:r>
          </a:p>
          <a:p>
            <a:pPr lvl="1"/>
            <a:r>
              <a:rPr lang="en-US" dirty="0" smtClean="0"/>
              <a:t>Unrestricted funding for </a:t>
            </a:r>
          </a:p>
          <a:p>
            <a:pPr lvl="2"/>
            <a:r>
              <a:rPr lang="en-US" dirty="0" smtClean="0"/>
              <a:t>Center activities </a:t>
            </a:r>
          </a:p>
          <a:p>
            <a:pPr lvl="2"/>
            <a:r>
              <a:rPr lang="en-US" dirty="0" smtClean="0"/>
              <a:t>Administrative support</a:t>
            </a:r>
          </a:p>
          <a:p>
            <a:pPr lvl="2"/>
            <a:r>
              <a:rPr lang="en-US" dirty="0" smtClean="0"/>
              <a:t>New initiatives </a:t>
            </a:r>
          </a:p>
          <a:p>
            <a:pPr lvl="3"/>
            <a:r>
              <a:rPr lang="en-US" dirty="0" smtClean="0"/>
              <a:t>Seed grant scheme </a:t>
            </a:r>
          </a:p>
          <a:p>
            <a:pPr lvl="3"/>
            <a:r>
              <a:rPr lang="en-US" dirty="0" smtClean="0"/>
              <a:t>Outreach &amp; Events</a:t>
            </a:r>
            <a:endParaRPr lang="en-US" dirty="0"/>
          </a:p>
          <a:p>
            <a:pPr lvl="1"/>
            <a:r>
              <a:rPr lang="en-US" dirty="0" smtClean="0"/>
              <a:t>Joint funding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29607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Indus River Basin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216E09-528C-4584-A3FD-F0EC919775B5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17412" name="Picture 4" descr="Indus.A2002274.0610.1k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3733800" cy="488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Indus river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06644"/>
            <a:ext cx="3764404" cy="406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53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077200" cy="5334000"/>
          </a:xfrm>
        </p:spPr>
        <p:txBody>
          <a:bodyPr>
            <a:normAutofit/>
          </a:bodyPr>
          <a:lstStyle/>
          <a:p>
            <a:r>
              <a:rPr lang="en-US" b="0" dirty="0" smtClean="0"/>
              <a:t>Water </a:t>
            </a:r>
            <a:r>
              <a:rPr lang="en-US" b="0" dirty="0" smtClean="0"/>
              <a:t>problems can inspire a range of ICT inspired systems engineering, informatics and systems analysis solutions</a:t>
            </a:r>
            <a:r>
              <a:rPr lang="en-US" b="0" dirty="0" smtClean="0"/>
              <a:t>. </a:t>
            </a:r>
            <a:endParaRPr lang="en-US" dirty="0"/>
          </a:p>
          <a:p>
            <a:r>
              <a:rPr lang="en-US" b="0" dirty="0" smtClean="0"/>
              <a:t>Industry is facing a </a:t>
            </a:r>
            <a:r>
              <a:rPr lang="en-US" dirty="0"/>
              <a:t>w</a:t>
            </a:r>
            <a:r>
              <a:rPr lang="en-US" b="0" dirty="0" smtClean="0"/>
              <a:t>ide range of challenges and expects academia to give dependable solutions for hard problems. </a:t>
            </a:r>
          </a:p>
          <a:p>
            <a:r>
              <a:rPr lang="en-US" dirty="0" smtClean="0"/>
              <a:t>Such problem solving requires high quality (publishable) science. </a:t>
            </a:r>
          </a:p>
          <a:p>
            <a:endParaRPr 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11637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0" y="0"/>
            <a:ext cx="9219960" cy="855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r>
              <a:rPr lang="en-US" sz="2800" dirty="0">
                <a:solidFill>
                  <a:srgbClr val="C0504D"/>
                </a:solidFill>
                <a:latin typeface="Calibri"/>
              </a:rPr>
              <a:t>Safe Roadmaps: </a:t>
            </a:r>
            <a:r>
              <a:rPr lang="en-US" sz="2800" dirty="0" smtClean="0">
                <a:solidFill>
                  <a:srgbClr val="C0504D"/>
                </a:solidFill>
                <a:latin typeface="Calibri"/>
              </a:rPr>
              <a:t>Vehicle Specific </a:t>
            </a:r>
            <a:r>
              <a:rPr lang="en-US" sz="2800" dirty="0" err="1" smtClean="0">
                <a:solidFill>
                  <a:srgbClr val="C0504D"/>
                </a:solidFill>
                <a:latin typeface="Calibri"/>
              </a:rPr>
              <a:t>Traversability</a:t>
            </a:r>
            <a:r>
              <a:rPr lang="en-US" sz="2800" dirty="0" smtClean="0">
                <a:solidFill>
                  <a:srgbClr val="C0504D"/>
                </a:solidFill>
                <a:latin typeface="Calibri"/>
              </a:rPr>
              <a:t> for Pathways</a:t>
            </a:r>
            <a:endParaRPr sz="2000" dirty="0"/>
          </a:p>
        </p:txBody>
      </p:sp>
      <p:pic>
        <p:nvPicPr>
          <p:cNvPr id="147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8305920" y="6276240"/>
            <a:ext cx="737640" cy="581400"/>
          </a:xfrm>
          <a:prstGeom prst="rect">
            <a:avLst/>
          </a:prstGeom>
          <a:ln>
            <a:noFill/>
          </a:ln>
        </p:spPr>
      </p:pic>
      <p:sp>
        <p:nvSpPr>
          <p:cNvPr id="148" name="CustomShape 2"/>
          <p:cNvSpPr/>
          <p:nvPr/>
        </p:nvSpPr>
        <p:spPr>
          <a:xfrm>
            <a:off x="0" y="3177720"/>
            <a:ext cx="2057040" cy="456840"/>
          </a:xfrm>
          <a:prstGeom prst="rect">
            <a:avLst/>
          </a:prstGeom>
          <a:solidFill>
            <a:srgbClr val="FFFFFF"/>
          </a:solidFill>
          <a:ln w="25560">
            <a:noFill/>
          </a:ln>
        </p:spPr>
      </p:sp>
      <p:sp>
        <p:nvSpPr>
          <p:cNvPr id="149" name="CustomShape 3"/>
          <p:cNvSpPr/>
          <p:nvPr/>
        </p:nvSpPr>
        <p:spPr>
          <a:xfrm>
            <a:off x="161640" y="1463040"/>
            <a:ext cx="2108520" cy="333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1">
                <a:solidFill>
                  <a:srgbClr val="4F81BD"/>
                </a:solidFill>
                <a:latin typeface="Calibri"/>
              </a:rPr>
              <a:t>Objective:</a:t>
            </a:r>
            <a:endParaRPr/>
          </a:p>
        </p:txBody>
      </p:sp>
      <p:pic>
        <p:nvPicPr>
          <p:cNvPr id="150" name="Picture 24"/>
          <p:cNvPicPr/>
          <p:nvPr/>
        </p:nvPicPr>
        <p:blipFill>
          <a:blip r:embed="rId4"/>
          <a:stretch>
            <a:fillRect/>
          </a:stretch>
        </p:blipFill>
        <p:spPr>
          <a:xfrm>
            <a:off x="6934320" y="6324480"/>
            <a:ext cx="1294920" cy="350640"/>
          </a:xfrm>
          <a:prstGeom prst="rect">
            <a:avLst/>
          </a:prstGeom>
          <a:ln>
            <a:noFill/>
          </a:ln>
        </p:spPr>
      </p:pic>
      <p:pic>
        <p:nvPicPr>
          <p:cNvPr id="151" name="Pictur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6235200"/>
            <a:ext cx="1373400" cy="622440"/>
          </a:xfrm>
          <a:prstGeom prst="rect">
            <a:avLst/>
          </a:prstGeom>
          <a:ln w="9360">
            <a:noFill/>
          </a:ln>
        </p:spPr>
      </p:pic>
      <p:sp>
        <p:nvSpPr>
          <p:cNvPr id="152" name="CustomShape 4"/>
          <p:cNvSpPr/>
          <p:nvPr/>
        </p:nvSpPr>
        <p:spPr>
          <a:xfrm>
            <a:off x="1295280" y="6248520"/>
            <a:ext cx="3771720" cy="911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000000"/>
                </a:solidFill>
                <a:latin typeface="Calibri"/>
              </a:rPr>
              <a:t>Laboratory for Cyber Physical Networks &amp; Systems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000000"/>
                </a:solidFill>
                <a:latin typeface="Calibri"/>
              </a:rPr>
              <a:t>Dept. of Electrical Engineering, LUMS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53" name="CustomShape 5"/>
          <p:cNvSpPr/>
          <p:nvPr/>
        </p:nvSpPr>
        <p:spPr>
          <a:xfrm>
            <a:off x="1905120" y="1188720"/>
            <a:ext cx="365040" cy="967320"/>
          </a:xfrm>
          <a:prstGeom prst="rect">
            <a:avLst/>
          </a:prstGeom>
          <a:solidFill>
            <a:srgbClr val="FFFFFF"/>
          </a:solidFill>
          <a:ln w="22320">
            <a:noFill/>
          </a:ln>
        </p:spPr>
      </p:sp>
      <p:pic>
        <p:nvPicPr>
          <p:cNvPr id="154" name="Picture 27"/>
          <p:cNvPicPr/>
          <p:nvPr/>
        </p:nvPicPr>
        <p:blipFill>
          <a:blip r:embed="rId6"/>
          <a:stretch>
            <a:fillRect/>
          </a:stretch>
        </p:blipFill>
        <p:spPr>
          <a:xfrm>
            <a:off x="6120720" y="6145560"/>
            <a:ext cx="712080" cy="712080"/>
          </a:xfrm>
          <a:prstGeom prst="rect">
            <a:avLst/>
          </a:prstGeom>
          <a:ln>
            <a:noFill/>
          </a:ln>
        </p:spPr>
      </p:pic>
      <p:pic>
        <p:nvPicPr>
          <p:cNvPr id="155" name="Picture 154"/>
          <p:cNvPicPr/>
          <p:nvPr/>
        </p:nvPicPr>
        <p:blipFill>
          <a:blip r:embed="rId7"/>
          <a:stretch>
            <a:fillRect/>
          </a:stretch>
        </p:blipFill>
        <p:spPr>
          <a:xfrm>
            <a:off x="4846320" y="1727280"/>
            <a:ext cx="3919320" cy="822960"/>
          </a:xfrm>
          <a:prstGeom prst="rect">
            <a:avLst/>
          </a:prstGeom>
          <a:ln>
            <a:noFill/>
          </a:ln>
        </p:spPr>
      </p:pic>
      <p:sp>
        <p:nvSpPr>
          <p:cNvPr id="156" name="TextShape 6"/>
          <p:cNvSpPr txBox="1"/>
          <p:nvPr/>
        </p:nvSpPr>
        <p:spPr>
          <a:xfrm>
            <a:off x="183240" y="1762920"/>
            <a:ext cx="4297680" cy="77868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just"/>
            <a:r>
              <a:rPr lang="en-US" sz="1200" dirty="0">
                <a:latin typeface="Arial"/>
              </a:rPr>
              <a:t>Determine the </a:t>
            </a:r>
            <a:r>
              <a:rPr lang="en-US" sz="1200" dirty="0" err="1">
                <a:latin typeface="Arial"/>
              </a:rPr>
              <a:t>traversability</a:t>
            </a:r>
            <a:r>
              <a:rPr lang="en-US" sz="1200" dirty="0">
                <a:latin typeface="Arial"/>
              </a:rPr>
              <a:t> of road patch for given vehicles using 3D data of the road surface and vehicle parameters. Road </a:t>
            </a:r>
            <a:r>
              <a:rPr lang="en-US" sz="1200" dirty="0" err="1">
                <a:latin typeface="Arial"/>
              </a:rPr>
              <a:t>Traversability</a:t>
            </a:r>
            <a:r>
              <a:rPr lang="en-US" sz="1200" dirty="0">
                <a:latin typeface="Arial"/>
              </a:rPr>
              <a:t> Index (RTI)  Γ : G → [0, 1] is calculated, which indicate the relative safety a road offers to a vehicle.</a:t>
            </a:r>
            <a:endParaRPr dirty="0"/>
          </a:p>
        </p:txBody>
      </p:sp>
      <p:sp>
        <p:nvSpPr>
          <p:cNvPr id="159" name="TextShape 9"/>
          <p:cNvSpPr txBox="1"/>
          <p:nvPr/>
        </p:nvSpPr>
        <p:spPr>
          <a:xfrm>
            <a:off x="435060" y="2656800"/>
            <a:ext cx="1511280" cy="29952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1">
                <a:solidFill>
                  <a:srgbClr val="4F81BD"/>
                </a:solidFill>
                <a:latin typeface="Calibri"/>
              </a:rPr>
              <a:t>Framework:</a:t>
            </a:r>
            <a:endParaRPr/>
          </a:p>
        </p:txBody>
      </p:sp>
      <p:sp>
        <p:nvSpPr>
          <p:cNvPr id="160" name="TextShape 10"/>
          <p:cNvSpPr txBox="1"/>
          <p:nvPr/>
        </p:nvSpPr>
        <p:spPr>
          <a:xfrm>
            <a:off x="2834640" y="2550240"/>
            <a:ext cx="2286000" cy="29952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1" dirty="0" smtClean="0">
                <a:solidFill>
                  <a:srgbClr val="4F81BD"/>
                </a:solidFill>
                <a:latin typeface="Calibri"/>
              </a:rPr>
              <a:t>3D Road surface </a:t>
            </a:r>
            <a:r>
              <a:rPr lang="en-US" sz="1400" b="1" dirty="0" err="1" smtClean="0">
                <a:solidFill>
                  <a:srgbClr val="4F81BD"/>
                </a:solidFill>
                <a:latin typeface="Calibri"/>
              </a:rPr>
              <a:t>pointcloud</a:t>
            </a:r>
            <a:endParaRPr dirty="0"/>
          </a:p>
        </p:txBody>
      </p:sp>
      <p:sp>
        <p:nvSpPr>
          <p:cNvPr id="162" name="TextShape 11"/>
          <p:cNvSpPr txBox="1"/>
          <p:nvPr/>
        </p:nvSpPr>
        <p:spPr>
          <a:xfrm>
            <a:off x="95040" y="5459760"/>
            <a:ext cx="1294560" cy="3315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800">
                <a:solidFill>
                  <a:srgbClr val="000000"/>
                </a:solidFill>
                <a:latin typeface="Calibri"/>
              </a:rPr>
              <a:t>Negative Obstacles Collision Checking</a:t>
            </a:r>
            <a:endParaRPr/>
          </a:p>
        </p:txBody>
      </p:sp>
      <p:sp>
        <p:nvSpPr>
          <p:cNvPr id="163" name="TextShape 12"/>
          <p:cNvSpPr txBox="1"/>
          <p:nvPr/>
        </p:nvSpPr>
        <p:spPr>
          <a:xfrm>
            <a:off x="1834560" y="5404320"/>
            <a:ext cx="1306800" cy="3315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800">
                <a:solidFill>
                  <a:srgbClr val="000000"/>
                </a:solidFill>
                <a:latin typeface="Calibri"/>
              </a:rPr>
              <a:t>Positive Obstacles Collision Checking</a:t>
            </a:r>
            <a:endParaRPr/>
          </a:p>
        </p:txBody>
      </p:sp>
      <p:pic>
        <p:nvPicPr>
          <p:cNvPr id="164" name="Picture 163"/>
          <p:cNvPicPr/>
          <p:nvPr/>
        </p:nvPicPr>
        <p:blipFill>
          <a:blip r:embed="rId8"/>
          <a:stretch>
            <a:fillRect/>
          </a:stretch>
        </p:blipFill>
        <p:spPr>
          <a:xfrm>
            <a:off x="3445560" y="4663440"/>
            <a:ext cx="2315160" cy="1276920"/>
          </a:xfrm>
          <a:prstGeom prst="rect">
            <a:avLst/>
          </a:prstGeom>
          <a:ln>
            <a:noFill/>
          </a:ln>
        </p:spPr>
      </p:pic>
      <p:pic>
        <p:nvPicPr>
          <p:cNvPr id="165" name="Picture 164"/>
          <p:cNvPicPr/>
          <p:nvPr/>
        </p:nvPicPr>
        <p:blipFill>
          <a:blip r:embed="rId9"/>
          <a:stretch>
            <a:fillRect/>
          </a:stretch>
        </p:blipFill>
        <p:spPr>
          <a:xfrm>
            <a:off x="5852160" y="4495680"/>
            <a:ext cx="3291840" cy="1645920"/>
          </a:xfrm>
          <a:prstGeom prst="rect">
            <a:avLst/>
          </a:prstGeom>
          <a:ln>
            <a:noFill/>
          </a:ln>
        </p:spPr>
      </p:pic>
      <p:sp>
        <p:nvSpPr>
          <p:cNvPr id="166" name="TextShape 13"/>
          <p:cNvSpPr txBox="1"/>
          <p:nvPr/>
        </p:nvSpPr>
        <p:spPr>
          <a:xfrm>
            <a:off x="6176991" y="4437360"/>
            <a:ext cx="2626920" cy="29952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4F81BD"/>
                </a:solidFill>
                <a:latin typeface="Calibri"/>
              </a:rPr>
              <a:t>Results:</a:t>
            </a:r>
            <a:endParaRPr dirty="0"/>
          </a:p>
        </p:txBody>
      </p:sp>
      <p:sp>
        <p:nvSpPr>
          <p:cNvPr id="167" name="TextShape 14"/>
          <p:cNvSpPr txBox="1"/>
          <p:nvPr/>
        </p:nvSpPr>
        <p:spPr>
          <a:xfrm>
            <a:off x="91440" y="4291588"/>
            <a:ext cx="2198520" cy="29952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4F81BD"/>
                </a:solidFill>
                <a:latin typeface="Calibri"/>
              </a:rPr>
              <a:t>Collision Checking:</a:t>
            </a:r>
            <a:endParaRPr dirty="0"/>
          </a:p>
        </p:txBody>
      </p:sp>
      <p:pic>
        <p:nvPicPr>
          <p:cNvPr id="168" name="Picture 167"/>
          <p:cNvPicPr/>
          <p:nvPr/>
        </p:nvPicPr>
        <p:blipFill>
          <a:blip r:embed="rId10"/>
          <a:stretch>
            <a:fillRect/>
          </a:stretch>
        </p:blipFill>
        <p:spPr>
          <a:xfrm>
            <a:off x="104760" y="4587120"/>
            <a:ext cx="1583640" cy="817200"/>
          </a:xfrm>
          <a:prstGeom prst="rect">
            <a:avLst/>
          </a:prstGeom>
          <a:ln>
            <a:noFill/>
          </a:ln>
        </p:spPr>
      </p:pic>
      <p:pic>
        <p:nvPicPr>
          <p:cNvPr id="169" name="Picture 168"/>
          <p:cNvPicPr/>
          <p:nvPr/>
        </p:nvPicPr>
        <p:blipFill>
          <a:blip r:embed="rId11"/>
          <a:stretch>
            <a:fillRect/>
          </a:stretch>
        </p:blipFill>
        <p:spPr>
          <a:xfrm>
            <a:off x="1834920" y="4587120"/>
            <a:ext cx="1383840" cy="743040"/>
          </a:xfrm>
          <a:prstGeom prst="rect">
            <a:avLst/>
          </a:prstGeom>
          <a:ln>
            <a:noFill/>
          </a:ln>
        </p:spPr>
      </p:pic>
      <p:pic>
        <p:nvPicPr>
          <p:cNvPr id="170" name="Picture 169"/>
          <p:cNvPicPr/>
          <p:nvPr/>
        </p:nvPicPr>
        <p:blipFill>
          <a:blip r:embed="rId12"/>
          <a:stretch>
            <a:fillRect/>
          </a:stretch>
        </p:blipFill>
        <p:spPr>
          <a:xfrm>
            <a:off x="414000" y="2941560"/>
            <a:ext cx="2237760" cy="1112760"/>
          </a:xfrm>
          <a:prstGeom prst="rect">
            <a:avLst/>
          </a:prstGeom>
          <a:ln>
            <a:noFill/>
          </a:ln>
        </p:spPr>
      </p:pic>
      <p:sp>
        <p:nvSpPr>
          <p:cNvPr id="171" name="TextShape 15"/>
          <p:cNvSpPr txBox="1"/>
          <p:nvPr/>
        </p:nvSpPr>
        <p:spPr>
          <a:xfrm>
            <a:off x="5689800" y="2590920"/>
            <a:ext cx="2286000" cy="29952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1">
                <a:solidFill>
                  <a:srgbClr val="4F81BD"/>
                </a:solidFill>
                <a:latin typeface="Calibri"/>
              </a:rPr>
              <a:t>Example Scenarios:</a:t>
            </a:r>
            <a:endParaRPr/>
          </a:p>
        </p:txBody>
      </p:sp>
      <p:sp>
        <p:nvSpPr>
          <p:cNvPr id="172" name="CustomShape 16"/>
          <p:cNvSpPr/>
          <p:nvPr/>
        </p:nvSpPr>
        <p:spPr>
          <a:xfrm>
            <a:off x="3325542" y="4380037"/>
            <a:ext cx="2661840" cy="27332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4F81BD"/>
                </a:solidFill>
                <a:latin typeface="Calibri"/>
              </a:rPr>
              <a:t>Experiment</a:t>
            </a:r>
            <a:r>
              <a:rPr lang="en-US" sz="1400" b="1" dirty="0" smtClean="0">
                <a:solidFill>
                  <a:srgbClr val="4F81BD"/>
                </a:solidFill>
                <a:latin typeface="Calibri"/>
              </a:rPr>
              <a:t>: Disaster Scenario</a:t>
            </a:r>
            <a:endParaRPr dirty="0"/>
          </a:p>
        </p:txBody>
      </p:sp>
      <p:sp>
        <p:nvSpPr>
          <p:cNvPr id="173" name="CustomShape 17"/>
          <p:cNvSpPr/>
          <p:nvPr/>
        </p:nvSpPr>
        <p:spPr>
          <a:xfrm>
            <a:off x="-17280" y="730440"/>
            <a:ext cx="4754880" cy="636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1">
                <a:solidFill>
                  <a:srgbClr val="4F81BD"/>
                </a:solidFill>
                <a:latin typeface="Calibri"/>
              </a:rPr>
              <a:t>Collaboration: </a:t>
            </a:r>
            <a:r>
              <a:rPr lang="en-US" sz="1600" b="1">
                <a:solidFill>
                  <a:srgbClr val="000000"/>
                </a:solidFill>
                <a:latin typeface="Calibri"/>
              </a:rPr>
              <a:t>DLR, TU Kaiserslautern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b="1">
                <a:solidFill>
                  <a:srgbClr val="4F81BD"/>
                </a:solidFill>
                <a:latin typeface="Calibri"/>
              </a:rPr>
              <a:t>Funding</a:t>
            </a:r>
            <a:r>
              <a:rPr lang="en-US" sz="1600" b="1">
                <a:solidFill>
                  <a:srgbClr val="000000"/>
                </a:solidFill>
                <a:latin typeface="Calibri"/>
              </a:rPr>
              <a:t>: LUMS-FIF</a:t>
            </a:r>
            <a:endParaRPr/>
          </a:p>
        </p:txBody>
      </p:sp>
      <p:pic>
        <p:nvPicPr>
          <p:cNvPr id="174" name="Picture 173"/>
          <p:cNvPicPr/>
          <p:nvPr/>
        </p:nvPicPr>
        <p:blipFill>
          <a:blip r:embed="rId13"/>
          <a:stretch>
            <a:fillRect/>
          </a:stretch>
        </p:blipFill>
        <p:spPr>
          <a:xfrm>
            <a:off x="5224680" y="2995920"/>
            <a:ext cx="1724760" cy="1065600"/>
          </a:xfrm>
          <a:prstGeom prst="rect">
            <a:avLst/>
          </a:prstGeom>
          <a:ln>
            <a:noFill/>
          </a:ln>
        </p:spPr>
      </p:pic>
      <p:pic>
        <p:nvPicPr>
          <p:cNvPr id="175" name="Picture 174"/>
          <p:cNvPicPr/>
          <p:nvPr/>
        </p:nvPicPr>
        <p:blipFill>
          <a:blip r:embed="rId14"/>
          <a:stretch>
            <a:fillRect/>
          </a:stretch>
        </p:blipFill>
        <p:spPr>
          <a:xfrm>
            <a:off x="7069320" y="2968200"/>
            <a:ext cx="1737360" cy="1154160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/>
          <p:nvPr/>
        </p:nvPicPr>
        <p:blipFill>
          <a:blip r:embed="rId15"/>
          <a:stretch>
            <a:fillRect/>
          </a:stretch>
        </p:blipFill>
        <p:spPr>
          <a:xfrm>
            <a:off x="4401720" y="752358"/>
            <a:ext cx="2194560" cy="914400"/>
          </a:xfrm>
          <a:prstGeom prst="rect">
            <a:avLst/>
          </a:prstGeom>
          <a:ln>
            <a:noFill/>
          </a:ln>
        </p:spPr>
      </p:pic>
      <p:pic>
        <p:nvPicPr>
          <p:cNvPr id="33" name="Picture 32"/>
          <p:cNvPicPr/>
          <p:nvPr/>
        </p:nvPicPr>
        <p:blipFill>
          <a:blip r:embed="rId16"/>
          <a:stretch>
            <a:fillRect/>
          </a:stretch>
        </p:blipFill>
        <p:spPr>
          <a:xfrm>
            <a:off x="6766560" y="752358"/>
            <a:ext cx="2194560" cy="914400"/>
          </a:xfrm>
          <a:prstGeom prst="rect">
            <a:avLst/>
          </a:prstGeom>
          <a:ln>
            <a:noFill/>
          </a:ln>
        </p:spPr>
      </p:pic>
      <p:pic>
        <p:nvPicPr>
          <p:cNvPr id="34" name="Picture 33"/>
          <p:cNvPicPr/>
          <p:nvPr/>
        </p:nvPicPr>
        <p:blipFill>
          <a:blip r:embed="rId17"/>
          <a:stretch>
            <a:fillRect/>
          </a:stretch>
        </p:blipFill>
        <p:spPr>
          <a:xfrm>
            <a:off x="2890551" y="2806560"/>
            <a:ext cx="2151360" cy="1371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25605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River Basin Management: </a:t>
            </a:r>
            <a:br>
              <a:rPr lang="en-US" dirty="0" smtClean="0"/>
            </a:br>
            <a:r>
              <a:rPr lang="en-US" dirty="0" smtClean="0"/>
              <a:t>A complex system of systems</a:t>
            </a:r>
            <a:endParaRPr lang="en-GB" dirty="0"/>
          </a:p>
        </p:txBody>
      </p:sp>
      <p:pic>
        <p:nvPicPr>
          <p:cNvPr id="5" name="Content Placeholder 4" descr="groundwater_sustainable_yield_0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3260" r="5255" b="716"/>
          <a:stretch>
            <a:fillRect/>
          </a:stretch>
        </p:blipFill>
        <p:spPr>
          <a:xfrm>
            <a:off x="1981199" y="1828800"/>
            <a:ext cx="7162801" cy="50292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216E09-528C-4584-A3FD-F0EC919775B5}" type="slidenum">
              <a:rPr lang="en-GB" smtClean="0"/>
              <a:pPr/>
              <a:t>4</a:t>
            </a:fld>
            <a:endParaRPr lang="en-GB"/>
          </a:p>
        </p:txBody>
      </p:sp>
      <p:graphicFrame>
        <p:nvGraphicFramePr>
          <p:cNvPr id="7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3655892"/>
              </p:ext>
            </p:extLst>
          </p:nvPr>
        </p:nvGraphicFramePr>
        <p:xfrm>
          <a:off x="152400" y="1143001"/>
          <a:ext cx="3124200" cy="304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4535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9700"/>
            <a:ext cx="8534400" cy="833438"/>
          </a:xfrm>
        </p:spPr>
        <p:txBody>
          <a:bodyPr/>
          <a:lstStyle/>
          <a:p>
            <a:r>
              <a:rPr lang="en-US" sz="2800" dirty="0" smtClean="0">
                <a:solidFill>
                  <a:srgbClr val="CC0000"/>
                </a:solidFill>
              </a:rPr>
              <a:t>Managing the World’s Largest Irrigation Network</a:t>
            </a:r>
            <a:endParaRPr lang="en-US" sz="2800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066800"/>
            <a:ext cx="8229600" cy="4948238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1800" dirty="0" smtClean="0">
                <a:solidFill>
                  <a:srgbClr val="CC0000"/>
                </a:solidFill>
              </a:rPr>
              <a:t>						</a:t>
            </a:r>
            <a:endParaRPr lang="en-US" sz="1800" b="0" dirty="0" smtClean="0"/>
          </a:p>
          <a:p>
            <a:pPr>
              <a:buFontTx/>
              <a:buNone/>
            </a:pPr>
            <a:r>
              <a:rPr lang="en-US" sz="1800" b="0" dirty="0" smtClean="0"/>
              <a:t>						&gt; 90,000 Km of watercourses</a:t>
            </a:r>
          </a:p>
          <a:p>
            <a:pPr>
              <a:buFontTx/>
              <a:buNone/>
            </a:pPr>
            <a:r>
              <a:rPr lang="en-US" sz="1800" b="0" dirty="0"/>
              <a:t>						3 reservoirs, 23 barrages</a:t>
            </a:r>
          </a:p>
          <a:p>
            <a:pPr>
              <a:buFontTx/>
              <a:buNone/>
            </a:pPr>
            <a:r>
              <a:rPr lang="en-US" sz="1800" b="0" dirty="0"/>
              <a:t>						45 canal commands</a:t>
            </a:r>
          </a:p>
          <a:p>
            <a:pPr>
              <a:buFontTx/>
              <a:buNone/>
            </a:pPr>
            <a:r>
              <a:rPr lang="en-US" sz="1800" b="0" dirty="0"/>
              <a:t>						</a:t>
            </a:r>
            <a:r>
              <a:rPr lang="en-US" sz="1800" dirty="0" smtClean="0"/>
              <a:t>&gt; 40</a:t>
            </a:r>
            <a:r>
              <a:rPr lang="en-US" sz="1800" b="0" dirty="0" smtClean="0"/>
              <a:t> </a:t>
            </a:r>
            <a:r>
              <a:rPr lang="en-US" sz="1800" b="0" dirty="0"/>
              <a:t>million acre irrigated </a:t>
            </a:r>
            <a:r>
              <a:rPr lang="en-US" sz="1800" b="0" dirty="0" smtClean="0"/>
              <a:t>area</a:t>
            </a:r>
          </a:p>
          <a:p>
            <a:pPr>
              <a:buFontTx/>
              <a:buNone/>
            </a:pPr>
            <a:r>
              <a:rPr lang="en-US" sz="1800" dirty="0"/>
              <a:t>	</a:t>
            </a:r>
            <a:r>
              <a:rPr lang="en-US" sz="1800" dirty="0" smtClean="0"/>
              <a:t>					</a:t>
            </a:r>
          </a:p>
          <a:p>
            <a:pPr>
              <a:buFontTx/>
              <a:buNone/>
            </a:pPr>
            <a:endParaRPr lang="en-US" sz="1800" dirty="0" smtClean="0"/>
          </a:p>
          <a:p>
            <a:pPr>
              <a:buFontTx/>
              <a:buNone/>
            </a:pPr>
            <a:r>
              <a:rPr lang="en-US" sz="1800" dirty="0"/>
              <a:t>	</a:t>
            </a:r>
            <a:r>
              <a:rPr lang="en-US" sz="1800" dirty="0" smtClean="0"/>
              <a:t>					</a:t>
            </a:r>
          </a:p>
          <a:p>
            <a:pPr>
              <a:buFontTx/>
              <a:buNone/>
            </a:pPr>
            <a:r>
              <a:rPr lang="en-US" sz="1800" dirty="0" smtClean="0"/>
              <a:t>		</a:t>
            </a:r>
            <a:endParaRPr lang="en-US" sz="1800" b="0" dirty="0" smtClean="0"/>
          </a:p>
          <a:p>
            <a:pPr>
              <a:buFontTx/>
              <a:buNone/>
            </a:pPr>
            <a:endParaRPr lang="en-US" sz="1800" b="0" dirty="0" smtClean="0"/>
          </a:p>
          <a:p>
            <a:pPr>
              <a:buFontTx/>
              <a:buNone/>
            </a:pPr>
            <a:endParaRPr lang="en-US" sz="1800" b="0" dirty="0" smtClean="0"/>
          </a:p>
          <a:p>
            <a:pPr>
              <a:buFontTx/>
              <a:buNone/>
            </a:pPr>
            <a:endParaRPr lang="en-US" sz="1800" b="0" dirty="0"/>
          </a:p>
          <a:p>
            <a:pPr>
              <a:buFontTx/>
              <a:buNone/>
            </a:pPr>
            <a:endParaRPr lang="en-US" sz="1800" b="0" dirty="0"/>
          </a:p>
          <a:p>
            <a:pPr>
              <a:buFontTx/>
              <a:buNone/>
            </a:pPr>
            <a:r>
              <a:rPr lang="en-US" sz="1800" b="0" dirty="0"/>
              <a:t>					</a:t>
            </a:r>
          </a:p>
        </p:txBody>
      </p:sp>
      <p:pic>
        <p:nvPicPr>
          <p:cNvPr id="38916" name="Picture 4" descr="IndusBasinSystem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800"/>
            <a:ext cx="484628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15000" y="3733800"/>
            <a:ext cx="2971800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4716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9700"/>
            <a:ext cx="8534400" cy="833438"/>
          </a:xfrm>
        </p:spPr>
        <p:txBody>
          <a:bodyPr/>
          <a:lstStyle/>
          <a:p>
            <a:r>
              <a:rPr lang="en-US" sz="2800" dirty="0" smtClean="0">
                <a:solidFill>
                  <a:srgbClr val="CC0000"/>
                </a:solidFill>
              </a:rPr>
              <a:t>Managing the World’s Largest Irrigation Network</a:t>
            </a:r>
            <a:endParaRPr lang="en-US" sz="2800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066800"/>
            <a:ext cx="8229600" cy="4948238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sz="1800" dirty="0" smtClean="0">
                <a:solidFill>
                  <a:srgbClr val="CC0000"/>
                </a:solidFill>
              </a:rPr>
              <a:t>						</a:t>
            </a:r>
            <a:endParaRPr lang="en-US" sz="1800" b="0" dirty="0" smtClean="0"/>
          </a:p>
          <a:p>
            <a:pPr>
              <a:buFontTx/>
              <a:buNone/>
            </a:pPr>
            <a:r>
              <a:rPr lang="en-US" sz="1800" b="0" dirty="0" smtClean="0"/>
              <a:t>						&gt; 90,000 Km of watercourses</a:t>
            </a:r>
          </a:p>
          <a:p>
            <a:pPr>
              <a:buFontTx/>
              <a:buNone/>
            </a:pPr>
            <a:r>
              <a:rPr lang="en-US" sz="1800" b="0" dirty="0"/>
              <a:t>						3 reservoirs, 23 barrages</a:t>
            </a:r>
          </a:p>
          <a:p>
            <a:pPr>
              <a:buFontTx/>
              <a:buNone/>
            </a:pPr>
            <a:r>
              <a:rPr lang="en-US" sz="1800" b="0" dirty="0"/>
              <a:t>						45 canal commands</a:t>
            </a:r>
          </a:p>
          <a:p>
            <a:pPr>
              <a:buFontTx/>
              <a:buNone/>
            </a:pPr>
            <a:r>
              <a:rPr lang="en-US" sz="1800" b="0" dirty="0"/>
              <a:t>						</a:t>
            </a:r>
            <a:r>
              <a:rPr lang="en-US" sz="1800" dirty="0" smtClean="0"/>
              <a:t>&gt; 40</a:t>
            </a:r>
            <a:r>
              <a:rPr lang="en-US" sz="1800" b="0" dirty="0" smtClean="0"/>
              <a:t> </a:t>
            </a:r>
            <a:r>
              <a:rPr lang="en-US" sz="1800" b="0" dirty="0"/>
              <a:t>million acre irrigated </a:t>
            </a:r>
            <a:r>
              <a:rPr lang="en-US" sz="1800" b="0" dirty="0" smtClean="0"/>
              <a:t>area</a:t>
            </a:r>
          </a:p>
          <a:p>
            <a:pPr>
              <a:buFontTx/>
              <a:buNone/>
            </a:pPr>
            <a:r>
              <a:rPr lang="en-US" sz="1800" dirty="0"/>
              <a:t>	</a:t>
            </a:r>
            <a:r>
              <a:rPr lang="en-US" sz="1800" dirty="0" smtClean="0"/>
              <a:t>					200 Million population</a:t>
            </a:r>
          </a:p>
          <a:p>
            <a:pPr>
              <a:buFontTx/>
              <a:buNone/>
            </a:pPr>
            <a:r>
              <a:rPr lang="en-US" sz="1800" dirty="0"/>
              <a:t>	</a:t>
            </a:r>
            <a:r>
              <a:rPr lang="en-US" sz="1800" dirty="0" smtClean="0"/>
              <a:t>					45% employment in Agriculture</a:t>
            </a:r>
          </a:p>
          <a:p>
            <a:pPr>
              <a:buFontTx/>
              <a:buNone/>
            </a:pPr>
            <a:r>
              <a:rPr lang="en-US" sz="1800" dirty="0"/>
              <a:t>	</a:t>
            </a:r>
            <a:r>
              <a:rPr lang="en-US" sz="1800" dirty="0" smtClean="0"/>
              <a:t>					25% of GDP</a:t>
            </a:r>
          </a:p>
          <a:p>
            <a:pPr>
              <a:buFontTx/>
              <a:buNone/>
            </a:pPr>
            <a:endParaRPr lang="en-US" sz="1800" dirty="0" smtClean="0"/>
          </a:p>
          <a:p>
            <a:pPr>
              <a:buFontTx/>
              <a:buNone/>
            </a:pPr>
            <a:r>
              <a:rPr lang="en-US" sz="1800" dirty="0"/>
              <a:t>	</a:t>
            </a:r>
            <a:r>
              <a:rPr lang="en-US" sz="1800" dirty="0" smtClean="0"/>
              <a:t>					</a:t>
            </a:r>
          </a:p>
          <a:p>
            <a:pPr>
              <a:buFontTx/>
              <a:buNone/>
            </a:pPr>
            <a:r>
              <a:rPr lang="en-US" sz="1800" dirty="0" smtClean="0"/>
              <a:t>		</a:t>
            </a:r>
            <a:endParaRPr lang="en-US" sz="1800" b="0" dirty="0" smtClean="0"/>
          </a:p>
          <a:p>
            <a:pPr>
              <a:buFontTx/>
              <a:buNone/>
            </a:pPr>
            <a:endParaRPr lang="en-US" sz="1800" b="0" dirty="0" smtClean="0"/>
          </a:p>
          <a:p>
            <a:pPr>
              <a:buFontTx/>
              <a:buNone/>
            </a:pPr>
            <a:endParaRPr lang="en-US" sz="1800" b="0" dirty="0" smtClean="0"/>
          </a:p>
          <a:p>
            <a:pPr>
              <a:buFontTx/>
              <a:buNone/>
            </a:pPr>
            <a:endParaRPr lang="en-US" sz="1800" b="0" dirty="0"/>
          </a:p>
          <a:p>
            <a:pPr>
              <a:buFontTx/>
              <a:buNone/>
            </a:pPr>
            <a:endParaRPr lang="en-US" sz="1800" b="0" dirty="0"/>
          </a:p>
          <a:p>
            <a:pPr>
              <a:buFontTx/>
              <a:buNone/>
            </a:pPr>
            <a:r>
              <a:rPr lang="en-US" sz="1800" b="0" dirty="0"/>
              <a:t>					</a:t>
            </a:r>
          </a:p>
        </p:txBody>
      </p:sp>
      <p:pic>
        <p:nvPicPr>
          <p:cNvPr id="38916" name="Picture 4" descr="IndusBasinSystem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800"/>
            <a:ext cx="484628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173346"/>
            <a:ext cx="3048000" cy="1581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83675"/>
            <a:ext cx="3457281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919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9700"/>
            <a:ext cx="8534400" cy="833438"/>
          </a:xfrm>
        </p:spPr>
        <p:txBody>
          <a:bodyPr/>
          <a:lstStyle/>
          <a:p>
            <a:r>
              <a:rPr lang="en-US" sz="2800" dirty="0" smtClean="0">
                <a:solidFill>
                  <a:srgbClr val="CC0000"/>
                </a:solidFill>
              </a:rPr>
              <a:t>Managing the World’s Largest Irrigation Network</a:t>
            </a:r>
            <a:endParaRPr lang="en-US" sz="2800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066800"/>
            <a:ext cx="8229600" cy="4948238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1800" dirty="0" smtClean="0">
                <a:solidFill>
                  <a:srgbClr val="CC0000"/>
                </a:solidFill>
              </a:rPr>
              <a:t>						</a:t>
            </a:r>
            <a:r>
              <a:rPr lang="en-US" sz="1800" b="1" dirty="0" smtClean="0">
                <a:solidFill>
                  <a:srgbClr val="FF0000"/>
                </a:solidFill>
              </a:rPr>
              <a:t>Challenges</a:t>
            </a:r>
            <a:r>
              <a:rPr lang="en-US" sz="1800" dirty="0" smtClean="0"/>
              <a:t> </a:t>
            </a:r>
          </a:p>
          <a:p>
            <a:pPr>
              <a:buFontTx/>
              <a:buNone/>
            </a:pPr>
            <a:r>
              <a:rPr lang="en-US" sz="1800" dirty="0"/>
              <a:t>	</a:t>
            </a:r>
            <a:r>
              <a:rPr lang="en-US" sz="1800" dirty="0" smtClean="0"/>
              <a:t>					Climate Change </a:t>
            </a:r>
          </a:p>
          <a:p>
            <a:pPr>
              <a:buFontTx/>
              <a:buNone/>
            </a:pPr>
            <a:r>
              <a:rPr lang="en-US" sz="1800" dirty="0"/>
              <a:t>	</a:t>
            </a:r>
            <a:r>
              <a:rPr lang="en-US" sz="1800" dirty="0" smtClean="0"/>
              <a:t>					Population explosion</a:t>
            </a:r>
          </a:p>
          <a:p>
            <a:pPr>
              <a:buFontTx/>
              <a:buNone/>
            </a:pPr>
            <a:r>
              <a:rPr lang="en-US" sz="1800" dirty="0"/>
              <a:t>	</a:t>
            </a:r>
            <a:r>
              <a:rPr lang="en-US" sz="1800" dirty="0" smtClean="0"/>
              <a:t>					Urbanization</a:t>
            </a:r>
          </a:p>
          <a:p>
            <a:pPr>
              <a:buFontTx/>
              <a:buNone/>
            </a:pPr>
            <a:r>
              <a:rPr lang="en-US" sz="1800" dirty="0"/>
              <a:t>	</a:t>
            </a:r>
            <a:r>
              <a:rPr lang="en-US" sz="1800" dirty="0" smtClean="0"/>
              <a:t>					Technological transitions </a:t>
            </a:r>
          </a:p>
          <a:p>
            <a:pPr>
              <a:buFontTx/>
              <a:buNone/>
            </a:pPr>
            <a:r>
              <a:rPr lang="en-US" sz="1800" dirty="0"/>
              <a:t>	</a:t>
            </a:r>
            <a:r>
              <a:rPr lang="en-US" sz="1800" dirty="0" smtClean="0"/>
              <a:t>					Geo-politics</a:t>
            </a:r>
          </a:p>
          <a:p>
            <a:pPr>
              <a:buFontTx/>
              <a:buNone/>
            </a:pPr>
            <a:r>
              <a:rPr lang="en-US" sz="1800" dirty="0"/>
              <a:t>	</a:t>
            </a:r>
            <a:r>
              <a:rPr lang="en-US" sz="1800" dirty="0" smtClean="0"/>
              <a:t>					</a:t>
            </a:r>
          </a:p>
          <a:p>
            <a:pPr>
              <a:buFontTx/>
              <a:buNone/>
            </a:pPr>
            <a:r>
              <a:rPr lang="en-US" sz="1800" dirty="0" smtClean="0"/>
              <a:t>		</a:t>
            </a:r>
            <a:endParaRPr lang="en-US" sz="1800" b="0" dirty="0" smtClean="0"/>
          </a:p>
          <a:p>
            <a:pPr>
              <a:buFontTx/>
              <a:buNone/>
            </a:pPr>
            <a:endParaRPr lang="en-US" sz="1800" b="0" dirty="0" smtClean="0"/>
          </a:p>
          <a:p>
            <a:pPr>
              <a:buFontTx/>
              <a:buNone/>
            </a:pPr>
            <a:endParaRPr lang="en-US" sz="1800" b="0" dirty="0" smtClean="0"/>
          </a:p>
          <a:p>
            <a:pPr>
              <a:buFontTx/>
              <a:buNone/>
            </a:pPr>
            <a:endParaRPr lang="en-US" sz="1800" b="0" dirty="0"/>
          </a:p>
          <a:p>
            <a:pPr>
              <a:buFontTx/>
              <a:buNone/>
            </a:pPr>
            <a:endParaRPr lang="en-US" sz="1800" b="0" dirty="0"/>
          </a:p>
          <a:p>
            <a:pPr>
              <a:buFontTx/>
              <a:buNone/>
            </a:pPr>
            <a:r>
              <a:rPr lang="en-US" sz="1800" b="0" dirty="0"/>
              <a:t>					</a:t>
            </a:r>
          </a:p>
        </p:txBody>
      </p:sp>
      <p:pic>
        <p:nvPicPr>
          <p:cNvPr id="38916" name="Picture 4" descr="IndusBasinSystem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800"/>
            <a:ext cx="484628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173346"/>
            <a:ext cx="3048000" cy="1581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83675"/>
            <a:ext cx="3457281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1945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Indus: A Complex Coupled Human-Natural System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0947062"/>
              </p:ext>
            </p:extLst>
          </p:nvPr>
        </p:nvGraphicFramePr>
        <p:xfrm>
          <a:off x="0" y="2057400"/>
          <a:ext cx="31242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9" name="TextBox 8"/>
          <p:cNvSpPr txBox="1"/>
          <p:nvPr/>
        </p:nvSpPr>
        <p:spPr>
          <a:xfrm>
            <a:off x="3200400" y="2133600"/>
            <a:ext cx="594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Legal treaties  (trans-boundary, inter-provincial)</a:t>
            </a:r>
            <a:br>
              <a:rPr lang="en-US" sz="2000" dirty="0" smtClean="0"/>
            </a:br>
            <a:r>
              <a:rPr lang="en-US" sz="2000" dirty="0" smtClean="0"/>
              <a:t>Governance (federal departments, provincial, local)</a:t>
            </a:r>
          </a:p>
          <a:p>
            <a:r>
              <a:rPr lang="en-US" sz="2000" dirty="0"/>
              <a:t>E</a:t>
            </a:r>
            <a:r>
              <a:rPr lang="en-US" sz="2000" dirty="0" smtClean="0"/>
              <a:t>nd-users (behavior, politics, culture, economy)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0" y="4953000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Surface water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Source. Glacial snow melt. Rainfall</a:t>
            </a:r>
          </a:p>
          <a:p>
            <a:r>
              <a:rPr lang="en-US" sz="2000" dirty="0" smtClean="0"/>
              <a:t>Groundwater 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Source. Aquifers.  Recharge from SW </a:t>
            </a:r>
          </a:p>
        </p:txBody>
      </p:sp>
    </p:spTree>
    <p:extLst>
      <p:ext uri="{BB962C8B-B14F-4D97-AF65-F5344CB8AC3E}">
        <p14:creationId xmlns:p14="http://schemas.microsoft.com/office/powerpoint/2010/main" val="474438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Indus: A Complex Coupled Human-Natural System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6961286"/>
              </p:ext>
            </p:extLst>
          </p:nvPr>
        </p:nvGraphicFramePr>
        <p:xfrm>
          <a:off x="0" y="2057400"/>
          <a:ext cx="31242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9" name="TextBox 8"/>
          <p:cNvSpPr txBox="1"/>
          <p:nvPr/>
        </p:nvSpPr>
        <p:spPr>
          <a:xfrm>
            <a:off x="3200400" y="2133600"/>
            <a:ext cx="594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Legal treaties  (trans-boundary, inter-provincial)</a:t>
            </a:r>
            <a:br>
              <a:rPr lang="en-US" sz="2000" dirty="0" smtClean="0"/>
            </a:br>
            <a:r>
              <a:rPr lang="en-US" sz="2000" dirty="0" smtClean="0"/>
              <a:t>Governance (federal departments, provincial, local)</a:t>
            </a:r>
          </a:p>
          <a:p>
            <a:r>
              <a:rPr lang="en-US" sz="2000" dirty="0" smtClean="0"/>
              <a:t>End-users (behavior, politics, culture, economy)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0" y="4953000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Surface water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Source. Glacial snow melt. Rainfall</a:t>
            </a:r>
          </a:p>
          <a:p>
            <a:r>
              <a:rPr lang="en-US" sz="2000" dirty="0" smtClean="0"/>
              <a:t>Groundwater 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Source. Aquifers.  Recharge from SW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2800" y="3556337"/>
            <a:ext cx="594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Feedback loops.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Human behavior effects water resources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Hydrology dictates social structures </a:t>
            </a:r>
          </a:p>
        </p:txBody>
      </p:sp>
    </p:spTree>
    <p:extLst>
      <p:ext uri="{BB962C8B-B14F-4D97-AF65-F5344CB8AC3E}">
        <p14:creationId xmlns:p14="http://schemas.microsoft.com/office/powerpoint/2010/main" val="3267165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.84961"/>
  <p:tag name="ORIGINALWIDTH" val="960"/>
  <p:tag name="LATEXADDIN" val="\documentclass{article}&#10;\usepackage{amsmath}&#10;\pagestyle{empty}&#10;\begin{document}&#10;$p(f(x)|x,x_*,y_*)\sim\mathcal{N}(\textbf{k}_*^T(K+v_n\text{I})^{-1}\textbf{y}_*,K(x,x)-\textbf{k}_*^T(K+v_n\text{I})^{-1}\textbf{k}_*)$&#10;&#10;&#10;&#10;&#10;&#10;\end{document}"/>
  <p:tag name="IGUANATEXSIZE" val="2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32920</TotalTime>
  <Words>961</Words>
  <Application>Microsoft Office PowerPoint</Application>
  <PresentationFormat>On-screen Show (4:3)</PresentationFormat>
  <Paragraphs>250</Paragraphs>
  <Slides>31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Robotics &amp; Automation Driven Precision Ag Solutions for Public Sector and Industry in Pakistan</vt:lpstr>
      <vt:lpstr>Outline</vt:lpstr>
      <vt:lpstr>The Indus River Basin</vt:lpstr>
      <vt:lpstr>River Basin Management:  A complex system of systems</vt:lpstr>
      <vt:lpstr>Managing the World’s Largest Irrigation Network</vt:lpstr>
      <vt:lpstr>Managing the World’s Largest Irrigation Network</vt:lpstr>
      <vt:lpstr>Managing the World’s Largest Irrigation Network</vt:lpstr>
      <vt:lpstr>Indus: A Complex Coupled Human-Natural System</vt:lpstr>
      <vt:lpstr>Indus: A Complex Coupled Human-Natural System</vt:lpstr>
      <vt:lpstr>How about a cyber-physical-social system?  Can electronics rescue a hydraulic society?</vt:lpstr>
      <vt:lpstr>Real-Time Flow Monitoring</vt:lpstr>
      <vt:lpstr>Year Long Monitoring in Hakra Br. Canal Command (2014) </vt:lpstr>
      <vt:lpstr>PowerPoint Presentation</vt:lpstr>
      <vt:lpstr>PowerPoint Presentation</vt:lpstr>
      <vt:lpstr>PowerPoint Presentation</vt:lpstr>
      <vt:lpstr>V-REP: Simulation Environment</vt:lpstr>
      <vt:lpstr>PowerPoint Presentation</vt:lpstr>
      <vt:lpstr>Experiments</vt:lpstr>
      <vt:lpstr>Post-processing</vt:lpstr>
      <vt:lpstr>How to take research to Industry?</vt:lpstr>
      <vt:lpstr>WIT – Nestle Collaboration  WIT Industry Affiliate Program 2016-2017</vt:lpstr>
      <vt:lpstr>Key Technologies Offered to Industry </vt:lpstr>
      <vt:lpstr>Highlights (2016-2017)</vt:lpstr>
      <vt:lpstr>Nestle Model Farms (Renala)  Complete Instrumentation &amp; Data Analytics</vt:lpstr>
      <vt:lpstr>PowerPoint Presentation</vt:lpstr>
      <vt:lpstr>On-Farm Water Measurement: Smart flumes</vt:lpstr>
      <vt:lpstr>Instrumenting Nestle dairy farms: Slurry volume sensors</vt:lpstr>
      <vt:lpstr>PowerPoint Presentation</vt:lpstr>
      <vt:lpstr>‘Give and Take’ of the Affiliate Program</vt:lpstr>
      <vt:lpstr>Conclusions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 Physical Networks &amp; Systems (CYPHYNETS) Lab</dc:title>
  <dc:creator>Abubakr Muhammad</dc:creator>
  <cp:lastModifiedBy>Abubakr Muhammad</cp:lastModifiedBy>
  <cp:revision>107</cp:revision>
  <cp:lastPrinted>2017-04-20T13:40:47Z</cp:lastPrinted>
  <dcterms:created xsi:type="dcterms:W3CDTF">2015-03-03T11:25:24Z</dcterms:created>
  <dcterms:modified xsi:type="dcterms:W3CDTF">2017-10-14T06:01:54Z</dcterms:modified>
</cp:coreProperties>
</file>